
<file path=[Content_Types].xml><?xml version="1.0" encoding="utf-8"?>
<Types xmlns="http://schemas.openxmlformats.org/package/2006/content-types">
  <Default Extension="jpg" ContentType="image/jpeg"/>
  <Default Extension="xml" ContentType="application/xml"/>
  <Default Extension="png" ContentType="image/png"/>
  <Default Extension="rels" ContentType="application/vnd.openxmlformats-package.relationships+xml"/>
  <Default Extension="xlsx" ContentType="application/vnd.openxmlformats-officedocument.spreadsheetml.sheet"/>
  <Override PartName="/ppt/tableStyles.xml" ContentType="application/vnd.openxmlformats-officedocument.presentationml.tableStyl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5"/>
  </p:sldMasterIdLst>
  <p:notesMasterIdLst>
    <p:notesMasterId r:id="rId6"/>
  </p:notesMasterIdLst>
  <p:sldIdLst>
    <p:sldId id="256" r:id="rId8"/>
    <p:sldId id="257" r:id="rId10"/>
    <p:sldId id="258" r:id="rId12"/>
    <p:sldId id="259" r:id="rId14"/>
    <p:sldId id="260" r:id="rId16"/>
    <p:sldId id="261" r:id="rId18"/>
    <p:sldId id="262" r:id="rId20"/>
    <p:sldId id="263" r:id="rId22"/>
    <p:sldId id="264" r:id="rId24"/>
    <p:sldId id="265" r:id="rId26"/>
    <p:sldId id="266" r:id="rId28"/>
    <p:sldId id="267" r:id="rId30"/>
    <p:sldId id="268" r:id="rId32"/>
    <p:sldId id="269" r:id="rId34"/>
    <p:sldId id="270" r:id="rId36"/>
    <p:sldId id="271" r:id="rId38"/>
    <p:sldId id="272" r:id="rId40"/>
    <p:sldId id="273" r:id="rId42"/>
    <p:sldId id="274" r:id="rId44"/>
    <p:sldId id="275" r:id="rId45"/>
    <p:sldId id="276" r:id="rId47"/>
    <p:sldId id="277" r:id="rId49"/>
  </p:sldIdLst>
  <p:sldSz cx="12192000" cy="685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7" userDrawn="0">
          <p15:clr>
            <a:srgbClr val="A4A3A4"/>
          </p15:clr>
        </p15:guide>
        <p15:guide id="2" pos="3837" userDrawn="0">
          <p15:clr>
            <a:srgbClr val="A4A3A4"/>
          </p15:clr>
        </p15:guide>
        <p15:guide id="3" orient="horz" pos="2270" userDrawn="0">
          <p15:clr>
            <a:srgbClr val="A4A3A4"/>
          </p15:clr>
        </p15:guide>
        <p15:guide id="4" orient="horz" pos="2357" userDrawn="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xmlns:r="http://schemas.openxmlformats.org/officeDocument/2006/relationships" def="{08CA59CF-56A6-4629-9FD9-63BE5BE62B53}">
  <a:tblStyle styleId="{08CA59CF-56A6-4629-9FD9-63BE5BE62B53}"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dk1"/>
          </a:solidFill>
        </a:fill>
      </a:tcStyle>
    </a:firstRow>
    <a:neCell>
      <a:tcTxStyle/>
    </a:neCell>
    <a:nwCell>
      <a:tcTxStyle/>
    </a:nwCell>
  </a:tblStyle>
  <a:tblStyle styleId="{FA4C3554-E3FF-498E-ADD8-2383B12B06BD}"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lastView="sldView">
  <p:slideViewPr>
    <p:cSldViewPr snapToGrid="0" snapToObjects="1">
      <p:cViewPr varScale="1">
        <p:scale>
          <a:sx n="100" d="100"/>
          <a:sy n="100" d="100"/>
        </p:scale>
        <p:origin x="0" y="0"/>
      </p:cViewPr>
      <p:guideLst>
        <p:guide orient="horz" pos="2157"/>
        <p:guide pos="3837"/>
        <p:guide orient="horz" pos="2270"/>
        <p:guide orient="horz" pos="2357"/>
      </p:guideLst>
    </p:cSldViewPr>
  </p:slideViewPr>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5" Type="http://schemas.openxmlformats.org/officeDocument/2006/relationships/slideMaster" Target="slideMasters/slideMaster1.xml"></Relationship><Relationship Id="rId6" Type="http://schemas.openxmlformats.org/officeDocument/2006/relationships/notesMaster" Target="notesMasters/notesMaster1.xml"></Relationship><Relationship Id="rId7" Type="http://schemas.openxmlformats.org/officeDocument/2006/relationships/theme" Target="theme/theme2.xml"></Relationship><Relationship Id="rId8" Type="http://schemas.openxmlformats.org/officeDocument/2006/relationships/slide" Target="slides/slide1.xml"></Relationship><Relationship Id="rId10" Type="http://schemas.openxmlformats.org/officeDocument/2006/relationships/slide" Target="slides/slide2.xml"></Relationship><Relationship Id="rId12" Type="http://schemas.openxmlformats.org/officeDocument/2006/relationships/slide" Target="slides/slide3.xml"></Relationship><Relationship Id="rId14" Type="http://schemas.openxmlformats.org/officeDocument/2006/relationships/slide" Target="slides/slide4.xml"></Relationship><Relationship Id="rId16" Type="http://schemas.openxmlformats.org/officeDocument/2006/relationships/slide" Target="slides/slide5.xml"></Relationship><Relationship Id="rId18" Type="http://schemas.openxmlformats.org/officeDocument/2006/relationships/slide" Target="slides/slide6.xml"></Relationship><Relationship Id="rId20" Type="http://schemas.openxmlformats.org/officeDocument/2006/relationships/slide" Target="slides/slide7.xml"></Relationship><Relationship Id="rId22" Type="http://schemas.openxmlformats.org/officeDocument/2006/relationships/slide" Target="slides/slide8.xml"></Relationship><Relationship Id="rId24" Type="http://schemas.openxmlformats.org/officeDocument/2006/relationships/slide" Target="slides/slide9.xml"></Relationship><Relationship Id="rId26" Type="http://schemas.openxmlformats.org/officeDocument/2006/relationships/slide" Target="slides/slide10.xml"></Relationship><Relationship Id="rId28" Type="http://schemas.openxmlformats.org/officeDocument/2006/relationships/slide" Target="slides/slide11.xml"></Relationship><Relationship Id="rId30" Type="http://schemas.openxmlformats.org/officeDocument/2006/relationships/slide" Target="slides/slide12.xml"></Relationship><Relationship Id="rId32" Type="http://schemas.openxmlformats.org/officeDocument/2006/relationships/slide" Target="slides/slide13.xml"></Relationship><Relationship Id="rId34" Type="http://schemas.openxmlformats.org/officeDocument/2006/relationships/slide" Target="slides/slide14.xml"></Relationship><Relationship Id="rId36" Type="http://schemas.openxmlformats.org/officeDocument/2006/relationships/slide" Target="slides/slide15.xml"></Relationship><Relationship Id="rId38" Type="http://schemas.openxmlformats.org/officeDocument/2006/relationships/slide" Target="slides/slide16.xml"></Relationship><Relationship Id="rId40" Type="http://schemas.openxmlformats.org/officeDocument/2006/relationships/slide" Target="slides/slide17.xml"></Relationship><Relationship Id="rId42" Type="http://schemas.openxmlformats.org/officeDocument/2006/relationships/slide" Target="slides/slide18.xml"></Relationship><Relationship Id="rId44" Type="http://schemas.openxmlformats.org/officeDocument/2006/relationships/slide" Target="slides/slide19.xml"></Relationship><Relationship Id="rId45" Type="http://schemas.openxmlformats.org/officeDocument/2006/relationships/slide" Target="slides/slide20.xml"></Relationship><Relationship Id="rId47" Type="http://schemas.openxmlformats.org/officeDocument/2006/relationships/slide" Target="slides/slide21.xml"></Relationship><Relationship Id="rId49" Type="http://schemas.openxmlformats.org/officeDocument/2006/relationships/slide" Target="slides/slide22.xml"></Relationship><Relationship Id="rId52" Type="http://schemas.openxmlformats.org/officeDocument/2006/relationships/viewProps" Target="viewProps.xml"></Relationship><Relationship Id="rId53"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xml"></Relationship></Relationships>
</file>

<file path=ppt/notesSlides/_rels/notesSlide1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xml"></Relationship></Relationships>
</file>

<file path=ppt/notesSlides/_rels/notesSlide1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xml"></Relationship></Relationships>
</file>

<file path=ppt/notesSlides/_rels/notesSlide1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xml"></Relationship></Relationships>
</file>

<file path=ppt/notesSlides/_rels/notesSlide1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xml"></Relationship></Relationships>
</file>

<file path=ppt/notesSlides/_rels/notesSlide1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xml"></Relationship></Relationships>
</file>

<file path=ppt/notesSlides/_rels/notesSlide1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xml"></Relationship></Relationships>
</file>

<file path=ppt/notesSlides/_rels/notesSlide1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xml"></Relationship></Relationships>
</file>

<file path=ppt/notesSlides/_rels/notesSlide1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xml"></Relationship></Relationships>
</file>

<file path=ppt/notesSlides/_rels/notesSlide1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9.xml"></Relationship></Relationships>
</file>

<file path=ppt/notesSlides/_rels/notesSlide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xml"></Relationship></Relationships>
</file>

<file path=ppt/notesSlides/_rels/notesSlide2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0.xml"></Relationship></Relationships>
</file>

<file path=ppt/notesSlides/_rels/notesSlide2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1.xml"></Relationship></Relationships>
</file>

<file path=ppt/notesSlides/_rels/notesSlide2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2.xml"></Relationship></Relationships>
</file>

<file path=ppt/notesSlides/_rels/notesSlide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xml"></Relationship></Relationships>
</file>

<file path=ppt/notesSlides/_rels/notesSlide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xml"></Relationship></Relationships>
</file>

<file path=ppt/notesSlides/_rels/notesSlide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xml"></Relationship></Relationships>
</file>

<file path=ppt/notesSlides/_rels/notesSlide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xml"></Relationship></Relationships>
</file>

<file path=ppt/notesSlides/_rels/notesSlide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xml"></Relationship></Relationships>
</file>

<file path=ppt/notesSlides/_rels/notesSlide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xml"></Relationship></Relationships>
</file>

<file path=ppt/notesSlides/_rels/notesSlide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xml"></Relationship></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 name="Google Shape;1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 name="Google Shape;12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0e81acddb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 name="Google Shape;179;g240e81acddb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0e81acddb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240e81acddb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0e81acddb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240e81acddb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0e81acddb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240e81acddb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0e81acddb_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 name="Google Shape;261;g240e81acddb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0e81acddb_3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g240e81acddb_3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0e81acddb_3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240e81acddb_3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0e81acddb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g240e81acddb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 name="Google Shape;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7" name="Google Shape;3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0e81acddb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0e81acddb_1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g240e81acddb_1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 name="Google Shape;3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240e81acddb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 name="Google Shape;51;g240e81acddb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0e81acddb_1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 name="Google Shape;64;g240e81acddb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 name="Google Shape;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 name="Google Shape;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0e81acdd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0e81acdd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 name="Google Shape;101;g240e81acddb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 name="Google Shape;1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1" name="Shape 11"/>
        <p:cNvGrpSpPr/>
        <p:nvPr/>
      </p:nvGrpSpPr>
      <p:grpSpPr>
        <a:xfrm>
          <a:off x="0" y="0"/>
          <a:ext cx="0" cy="0"/>
          <a:chOff x="0" y="0"/>
          <a:chExt cx="0" cy="0"/>
        </a:xfrm>
      </p:grpSpPr>
      <p:sp>
        <p:nvSpPr>
          <p:cNvPr id="12" name="Google Shape;12;p2"/>
          <p:cNvSpPr/>
          <p:nvPr/>
        </p:nvSpPr>
        <p:spPr>
          <a:xfrm rot="-5400000">
            <a:off x="11796688" y="6462600"/>
            <a:ext cx="335100" cy="455700"/>
          </a:xfrm>
          <a:prstGeom prst="rtTriangle">
            <a:avLst/>
          </a:prstGeom>
          <a:solidFill>
            <a:srgbClr val="4455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13" name="Shape 13"/>
        <p:cNvGrpSpPr/>
        <p:nvPr/>
      </p:nvGrpSpPr>
      <p:grpSpPr>
        <a:xfrm>
          <a:off x="0" y="0"/>
          <a:ext cx="0" cy="0"/>
          <a:chOff x="0" y="0"/>
          <a:chExt cx="0" cy="0"/>
        </a:xfrm>
      </p:grpSpPr>
      <p:sp>
        <p:nvSpPr>
          <p:cNvPr id="14" name="Google Shape;14;p3"/>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15" name="Shape 15"/>
        <p:cNvGrpSpPr/>
        <p:nvPr/>
      </p:nvGrpSpPr>
      <p:grpSpPr>
        <a:xfrm>
          <a:off x="0" y="0"/>
          <a:ext cx="0" cy="0"/>
          <a:chOff x="0" y="0"/>
          <a:chExt cx="0" cy="0"/>
        </a:xfrm>
      </p:grpSpPr>
      <p:sp>
        <p:nvSpPr>
          <p:cNvPr id="16" name="Google Shape;16;p4"/>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slideLayout" Target="../slideLayouts/slideLayout2.xml"></Relationship><Relationship Id="rId3" Type="http://schemas.openxmlformats.org/officeDocument/2006/relationships/slideLayout" Target="../slideLayouts/slideLayout3.xml"></Relationship><Relationship Id="rId4" Type="http://schemas.openxmlformats.org/officeDocument/2006/relationships/theme" Target="../theme/theme1.xml"></Relationship></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xml"></Relationship></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0.xml"></Relationship></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1.xml"></Relationship><Relationship Id="rId3" Type="http://schemas.openxmlformats.org/officeDocument/2006/relationships/image" Target="../media/image7.png"></Relationship></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2.xml"></Relationship><Relationship Id="rId3" Type="http://schemas.openxmlformats.org/officeDocument/2006/relationships/image" Target="../media/image6.png"></Relationship><Relationship Id="rId4" Type="http://schemas.openxmlformats.org/officeDocument/2006/relationships/image" Target="../media/image22.png"></Relationship></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3.xml"></Relationship><Relationship Id="rId3" Type="http://schemas.openxmlformats.org/officeDocument/2006/relationships/image" Target="../media/image15.png"></Relationship><Relationship Id="rId4" Type="http://schemas.openxmlformats.org/officeDocument/2006/relationships/image" Target="../media/image21.png"></Relationship></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4.xml"></Relationship><Relationship Id="rId3" Type="http://schemas.openxmlformats.org/officeDocument/2006/relationships/image" Target="../media/image20.png"></Relationship><Relationship Id="rId4" Type="http://schemas.openxmlformats.org/officeDocument/2006/relationships/image" Target="../media/image23.png"></Relationship></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5.xml"></Relationship><Relationship Id="rId3" Type="http://schemas.openxmlformats.org/officeDocument/2006/relationships/image" Target="../media/image12.png"></Relationship><Relationship Id="rId4" Type="http://schemas.openxmlformats.org/officeDocument/2006/relationships/image" Target="../media/image14.png"></Relationship><Relationship Id="rId5" Type="http://schemas.openxmlformats.org/officeDocument/2006/relationships/image" Target="../media/image10.png"></Relationship><Relationship Id="rId6" Type="http://schemas.openxmlformats.org/officeDocument/2006/relationships/image" Target="../media/image8.png"></Relationship></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6.xml"></Relationship><Relationship Id="rId3" Type="http://schemas.openxmlformats.org/officeDocument/2006/relationships/image" Target="../media/image9.png"></Relationship><Relationship Id="rId4" Type="http://schemas.openxmlformats.org/officeDocument/2006/relationships/image" Target="../media/image13.png"></Relationship></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7.xml"></Relationship><Relationship Id="rId3" Type="http://schemas.openxmlformats.org/officeDocument/2006/relationships/image" Target="../media/image16.png"></Relationship><Relationship Id="rId4" Type="http://schemas.openxmlformats.org/officeDocument/2006/relationships/image" Target="../media/image19.png"></Relationship></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8.xml"></Relationship><Relationship Id="rId3" Type="http://schemas.openxmlformats.org/officeDocument/2006/relationships/image" Target="../media/image11.png"></Relationship><Relationship Id="rId4" Type="http://schemas.openxmlformats.org/officeDocument/2006/relationships/image" Target="../media/image18.png"></Relationship></Relationships>
</file>

<file path=ppt/slides/_rels/slide19.xml.rels><?xml version="1.0" encoding="UTF-8"?>
<Relationships xmlns="http://schemas.openxmlformats.org/package/2006/relationships"><Relationship Id="rId2" Type="http://schemas.openxmlformats.org/officeDocument/2006/relationships/notesSlide" Target="../notesSlides/notesSlide19.xml"></Relationship><Relationship Id="rId3" Type="http://schemas.openxmlformats.org/officeDocument/2006/relationships/hyperlink" Target="https://sdoohee.github.io/Project-WellTravel/" TargetMode="External"></Relationship><Relationship Id="rId4" Type="http://schemas.openxmlformats.org/officeDocument/2006/relationships/slideLayout" Target="../slideLayouts/slideLayout1.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xml"></Relationship><Relationship Id="rId3" Type="http://schemas.openxmlformats.org/officeDocument/2006/relationships/image" Target="../media/image4.png"></Relationship></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0.xml"></Relationship></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1.xml"></Relationship></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2.xml"></Relationship><Relationship Id="rId3" Type="http://schemas.openxmlformats.org/officeDocument/2006/relationships/image" Target="../media/image17.jpg"></Relationship></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3.xml"></Relationship><Relationship Id="rId3" Type="http://schemas.openxmlformats.org/officeDocument/2006/relationships/image" Target="../media/image2.png"></Relationship><Relationship Id="rId4" Type="http://schemas.openxmlformats.org/officeDocument/2006/relationships/image" Target="../media/image1.png"></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4.xml"></Relationship><Relationship Id="rId3" Type="http://schemas.openxmlformats.org/officeDocument/2006/relationships/image" Target="../media/image3.png"></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5.xml"></Relationship><Relationship Id="rId3" Type="http://schemas.openxmlformats.org/officeDocument/2006/relationships/image" Target="../media/image5.png"></Relationship></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6.xml"></Relationship></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7.xml"></Relationship></Relationships>
</file>

<file path=ppt/slides/_rels/slide8.xml.rels><?xml version="1.0" encoding="UTF-8"?>
<Relationships xmlns="http://schemas.openxmlformats.org/package/2006/relationships"><Relationship Id="rId2" Type="http://schemas.openxmlformats.org/officeDocument/2006/relationships/notesSlide" Target="../notesSlides/notesSlide8.xml"></Relationship><Relationship Id="rId3" Type="http://schemas.openxmlformats.org/officeDocument/2006/relationships/image" Target="../media/image24.jpg"></Relationship><Relationship Id="rId4" Type="http://schemas.openxmlformats.org/officeDocument/2006/relationships/slideLayout" Target="../slideLayouts/slideLayout1.xml"></Relationship></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9.xml"></Relationship></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5"/>
          <p:cNvSpPr txBox="1"/>
          <p:nvPr/>
        </p:nvSpPr>
        <p:spPr>
          <a:xfrm>
            <a:off x="6780076" y="4257092"/>
            <a:ext cx="5158500" cy="861900"/>
          </a:xfrm>
          <a:prstGeom prst="rect">
            <a:avLst/>
          </a:prstGeom>
          <a:noFill/>
          <a:ln>
            <a:noFill/>
          </a:ln>
        </p:spPr>
        <p:txBody>
          <a:bodyPr anchorCtr="0" anchor="t" bIns="0" lIns="91425" spcFirstLastPara="1" rIns="91425" wrap="square" tIns="0">
            <a:spAutoFit/>
          </a:bodyPr>
          <a:lstStyle/>
          <a:p>
            <a:pPr indent="0" lvl="0" marL="0" marR="0" rtl="0" algn="ctr">
              <a:spcBef>
                <a:spcPts val="0"/>
              </a:spcBef>
              <a:spcAft>
                <a:spcPts val="0"/>
              </a:spcAft>
              <a:buNone/>
            </a:pPr>
            <a:r>
              <a:rPr b="1" i="0" lang="ko-KR" sz="2200" u="none" cap="none" strike="noStrike">
                <a:solidFill>
                  <a:srgbClr val="323F4F"/>
                </a:solidFill>
                <a:latin typeface="Calibri"/>
                <a:ea typeface="Calibri"/>
                <a:cs typeface="Calibri"/>
                <a:sym typeface="Calibri"/>
              </a:rPr>
              <a:t>TEAM </a:t>
            </a:r>
            <a:r>
              <a:rPr b="1" lang="ko-KR" sz="2200">
                <a:solidFill>
                  <a:srgbClr val="323F4F"/>
                </a:solidFill>
                <a:latin typeface="Calibri"/>
                <a:ea typeface="Calibri"/>
                <a:cs typeface="Calibri"/>
                <a:sym typeface="Calibri"/>
              </a:rPr>
              <a:t>3</a:t>
            </a:r>
            <a:r>
              <a:rPr b="1" i="0" lang="ko-KR" sz="2200" u="none" cap="none" strike="noStrike">
                <a:solidFill>
                  <a:srgbClr val="323F4F"/>
                </a:solidFill>
                <a:latin typeface="Calibri"/>
                <a:ea typeface="Calibri"/>
                <a:cs typeface="Calibri"/>
                <a:sym typeface="Calibri"/>
              </a:rPr>
              <a:t>조    </a:t>
            </a:r>
            <a:r>
              <a:rPr b="1" lang="ko-KR" sz="2200">
                <a:solidFill>
                  <a:srgbClr val="323F4F"/>
                </a:solidFill>
                <a:latin typeface="Calibri"/>
                <a:ea typeface="Calibri"/>
                <a:cs typeface="Calibri"/>
                <a:sym typeface="Calibri"/>
              </a:rPr>
              <a:t>싸강힘드시조</a:t>
            </a:r>
            <a:endParaRPr/>
          </a:p>
          <a:p>
            <a:pPr indent="0" lvl="0" marL="0" marR="0" rtl="0" algn="ctr">
              <a:spcBef>
                <a:spcPts val="0"/>
              </a:spcBef>
              <a:spcAft>
                <a:spcPts val="0"/>
              </a:spcAft>
              <a:buNone/>
            </a:pPr>
            <a:r>
              <a:t/>
            </a:r>
            <a:endParaRPr b="1" i="0" sz="1200" u="none" cap="none" strike="noStrike">
              <a:solidFill>
                <a:srgbClr val="323F4F"/>
              </a:solidFill>
              <a:latin typeface="Calibri"/>
              <a:ea typeface="Calibri"/>
              <a:cs typeface="Calibri"/>
              <a:sym typeface="Calibri"/>
            </a:endParaRPr>
          </a:p>
          <a:p>
            <a:pPr indent="0" lvl="0" marL="0" marR="0" rtl="0" algn="ctr">
              <a:spcBef>
                <a:spcPts val="0"/>
              </a:spcBef>
              <a:spcAft>
                <a:spcPts val="0"/>
              </a:spcAft>
              <a:buNone/>
            </a:pPr>
            <a:r>
              <a:rPr b="1" i="0" lang="ko-KR" sz="2200" u="none" cap="none" strike="noStrike">
                <a:solidFill>
                  <a:srgbClr val="323F4F"/>
                </a:solidFill>
                <a:latin typeface="Calibri"/>
                <a:ea typeface="Calibri"/>
                <a:cs typeface="Calibri"/>
                <a:sym typeface="Calibri"/>
              </a:rPr>
              <a:t> </a:t>
            </a:r>
            <a:r>
              <a:rPr b="1" lang="ko-KR" sz="2200">
                <a:solidFill>
                  <a:srgbClr val="323F4F"/>
                </a:solidFill>
                <a:latin typeface="Calibri"/>
                <a:ea typeface="Calibri"/>
                <a:cs typeface="Calibri"/>
                <a:sym typeface="Calibri"/>
              </a:rPr>
              <a:t>송지현</a:t>
            </a:r>
            <a:r>
              <a:rPr b="1" i="0" lang="ko-KR" sz="2200" u="none" cap="none" strike="noStrike">
                <a:solidFill>
                  <a:srgbClr val="323F4F"/>
                </a:solidFill>
                <a:latin typeface="Calibri"/>
                <a:ea typeface="Calibri"/>
                <a:cs typeface="Calibri"/>
                <a:sym typeface="Calibri"/>
              </a:rPr>
              <a:t>, </a:t>
            </a:r>
            <a:r>
              <a:rPr b="1" lang="ko-KR" sz="2200">
                <a:solidFill>
                  <a:srgbClr val="323F4F"/>
                </a:solidFill>
                <a:latin typeface="Calibri"/>
                <a:ea typeface="Calibri"/>
                <a:cs typeface="Calibri"/>
                <a:sym typeface="Calibri"/>
              </a:rPr>
              <a:t>김민열</a:t>
            </a:r>
            <a:r>
              <a:rPr b="1" i="0" lang="ko-KR" sz="2200" u="none" cap="none" strike="noStrike">
                <a:solidFill>
                  <a:srgbClr val="323F4F"/>
                </a:solidFill>
                <a:latin typeface="Calibri"/>
                <a:ea typeface="Calibri"/>
                <a:cs typeface="Calibri"/>
                <a:sym typeface="Calibri"/>
              </a:rPr>
              <a:t>, </a:t>
            </a:r>
            <a:r>
              <a:rPr b="1" lang="ko-KR" sz="2200">
                <a:solidFill>
                  <a:srgbClr val="323F4F"/>
                </a:solidFill>
                <a:latin typeface="Calibri"/>
                <a:ea typeface="Calibri"/>
                <a:cs typeface="Calibri"/>
                <a:sym typeface="Calibri"/>
              </a:rPr>
              <a:t>서준영</a:t>
            </a:r>
            <a:r>
              <a:rPr b="1" i="0" lang="ko-KR" sz="2200" u="none" cap="none" strike="noStrike">
                <a:solidFill>
                  <a:srgbClr val="323F4F"/>
                </a:solidFill>
                <a:latin typeface="Calibri"/>
                <a:ea typeface="Calibri"/>
                <a:cs typeface="Calibri"/>
                <a:sym typeface="Calibri"/>
              </a:rPr>
              <a:t>, </a:t>
            </a:r>
            <a:r>
              <a:rPr b="1" lang="ko-KR" sz="2200">
                <a:solidFill>
                  <a:srgbClr val="323F4F"/>
                </a:solidFill>
                <a:latin typeface="Calibri"/>
                <a:ea typeface="Calibri"/>
                <a:cs typeface="Calibri"/>
                <a:sym typeface="Calibri"/>
              </a:rPr>
              <a:t>장승헌</a:t>
            </a:r>
            <a:endParaRPr b="1" i="0" sz="2200" u="none" cap="none" strike="noStrike">
              <a:solidFill>
                <a:srgbClr val="323F4F"/>
              </a:solidFill>
              <a:latin typeface="Calibri"/>
              <a:ea typeface="Calibri"/>
              <a:cs typeface="Calibri"/>
              <a:sym typeface="Calibri"/>
            </a:endParaRPr>
          </a:p>
        </p:txBody>
      </p:sp>
      <p:sp>
        <p:nvSpPr>
          <p:cNvPr id="22" name="Google Shape;22;p5"/>
          <p:cNvSpPr/>
          <p:nvPr/>
        </p:nvSpPr>
        <p:spPr>
          <a:xfrm>
            <a:off x="1588" y="0"/>
            <a:ext cx="12190500" cy="314400"/>
          </a:xfrm>
          <a:prstGeom prst="rect">
            <a:avLst/>
          </a:prstGeom>
          <a:solidFill>
            <a:srgbClr val="4455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600" u="none" cap="none" strike="noStrike">
              <a:solidFill>
                <a:schemeClr val="lt1"/>
              </a:solidFill>
              <a:latin typeface="Calibri"/>
              <a:ea typeface="Calibri"/>
              <a:cs typeface="Calibri"/>
              <a:sym typeface="Calibri"/>
            </a:endParaRPr>
          </a:p>
        </p:txBody>
      </p:sp>
      <p:sp>
        <p:nvSpPr>
          <p:cNvPr id="23" name="Google Shape;23;p5"/>
          <p:cNvSpPr/>
          <p:nvPr/>
        </p:nvSpPr>
        <p:spPr>
          <a:xfrm>
            <a:off x="5627" y="1579670"/>
            <a:ext cx="12186373" cy="2190904"/>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 name="Google Shape;24;p5"/>
          <p:cNvSpPr txBox="1"/>
          <p:nvPr/>
        </p:nvSpPr>
        <p:spPr>
          <a:xfrm>
            <a:off x="5550" y="2367350"/>
            <a:ext cx="12186300" cy="615600"/>
          </a:xfrm>
          <a:prstGeom prst="rect">
            <a:avLst/>
          </a:prstGeom>
          <a:noFill/>
          <a:ln>
            <a:noFill/>
          </a:ln>
        </p:spPr>
        <p:txBody>
          <a:bodyPr anchorCtr="0" anchor="t" bIns="0" lIns="91425" spcFirstLastPara="1" rIns="91425" wrap="square" tIns="0">
            <a:spAutoFit/>
          </a:bodyPr>
          <a:lstStyle/>
          <a:p>
            <a:pPr indent="0" lvl="0" marL="0" marR="0" rtl="0" algn="ctr">
              <a:spcBef>
                <a:spcPts val="0"/>
              </a:spcBef>
              <a:spcAft>
                <a:spcPts val="0"/>
              </a:spcAft>
              <a:buNone/>
            </a:pPr>
            <a:r>
              <a:rPr b="1" lang="ko-KR" sz="4000">
                <a:solidFill>
                  <a:schemeClr val="lt1"/>
                </a:solidFill>
                <a:latin typeface="Calibri"/>
                <a:ea typeface="Calibri"/>
                <a:cs typeface="Calibri"/>
                <a:sym typeface="Calibri"/>
              </a:rPr>
              <a:t>Well Travel</a:t>
            </a:r>
            <a:endParaRPr b="1" i="0" sz="4000" u="none" cap="none" strike="noStrike">
              <a:solidFill>
                <a:schemeClr val="lt1"/>
              </a:solidFill>
              <a:latin typeface="Calibri"/>
              <a:ea typeface="Calibri"/>
              <a:cs typeface="Calibri"/>
              <a:sym typeface="Calibri"/>
            </a:endParaRPr>
          </a:p>
        </p:txBody>
      </p:sp>
      <p:sp>
        <p:nvSpPr>
          <p:cNvPr id="25" name="Google Shape;25;p5"/>
          <p:cNvSpPr/>
          <p:nvPr/>
        </p:nvSpPr>
        <p:spPr>
          <a:xfrm>
            <a:off x="10859084" y="-40947"/>
            <a:ext cx="8851785" cy="28608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4"/>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32" name="Google Shape;132;p14"/>
          <p:cNvSpPr txBox="1"/>
          <p:nvPr/>
        </p:nvSpPr>
        <p:spPr>
          <a:xfrm>
            <a:off x="849313" y="66675"/>
            <a:ext cx="24160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33" name="Google Shape;133;p14"/>
          <p:cNvCxnSpPr/>
          <p:nvPr/>
        </p:nvCxnSpPr>
        <p:spPr>
          <a:xfrm>
            <a:off x="3539716" y="581596"/>
            <a:ext cx="8280809" cy="8782"/>
          </a:xfrm>
          <a:prstGeom prst="straightConnector1">
            <a:avLst/>
          </a:prstGeom>
          <a:noFill/>
          <a:ln cap="flat" cmpd="sng" w="9525">
            <a:solidFill>
              <a:srgbClr val="445569"/>
            </a:solidFill>
            <a:prstDash val="solid"/>
            <a:miter lim="800000"/>
            <a:headEnd len="sm" w="sm" type="none"/>
            <a:tailEnd len="sm" w="sm" type="none"/>
          </a:ln>
        </p:spPr>
      </p:cxnSp>
      <p:sp>
        <p:nvSpPr>
          <p:cNvPr id="134" name="Google Shape;134;p14"/>
          <p:cNvSpPr/>
          <p:nvPr/>
        </p:nvSpPr>
        <p:spPr>
          <a:xfrm>
            <a:off x="788071" y="992955"/>
            <a:ext cx="68263"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14"/>
          <p:cNvSpPr txBox="1"/>
          <p:nvPr/>
        </p:nvSpPr>
        <p:spPr>
          <a:xfrm>
            <a:off x="991125" y="1076000"/>
            <a:ext cx="4532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600">
                <a:solidFill>
                  <a:srgbClr val="445569"/>
                </a:solidFill>
                <a:latin typeface="Calibri"/>
                <a:ea typeface="Calibri"/>
                <a:cs typeface="Calibri"/>
                <a:sym typeface="Calibri"/>
              </a:rPr>
              <a:t>결과 제시 2. 사이트 맵 (웹 페이지 계층 구조)</a:t>
            </a:r>
            <a:endParaRPr b="1" sz="1600">
              <a:solidFill>
                <a:srgbClr val="445569"/>
              </a:solidFill>
              <a:latin typeface="Calibri"/>
              <a:ea typeface="Calibri"/>
              <a:cs typeface="Calibri"/>
              <a:sym typeface="Calibri"/>
            </a:endParaRPr>
          </a:p>
        </p:txBody>
      </p:sp>
      <p:sp>
        <p:nvSpPr>
          <p:cNvPr id="136" name="Google Shape;136;p14"/>
          <p:cNvSpPr/>
          <p:nvPr/>
        </p:nvSpPr>
        <p:spPr>
          <a:xfrm>
            <a:off x="5019544" y="1900326"/>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메인</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화면</a:t>
            </a:r>
            <a:endParaRPr sz="1800">
              <a:solidFill>
                <a:schemeClr val="lt1"/>
              </a:solidFill>
              <a:latin typeface="Calibri"/>
              <a:ea typeface="Calibri"/>
              <a:cs typeface="Calibri"/>
              <a:sym typeface="Calibri"/>
            </a:endParaRPr>
          </a:p>
        </p:txBody>
      </p:sp>
      <p:sp>
        <p:nvSpPr>
          <p:cNvPr id="137" name="Google Shape;137;p14"/>
          <p:cNvSpPr/>
          <p:nvPr/>
        </p:nvSpPr>
        <p:spPr>
          <a:xfrm>
            <a:off x="991132" y="3783688"/>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모험명소</a:t>
            </a:r>
            <a:endParaRPr sz="1800">
              <a:solidFill>
                <a:schemeClr val="lt1"/>
              </a:solidFill>
              <a:latin typeface="Calibri"/>
              <a:ea typeface="Calibri"/>
              <a:cs typeface="Calibri"/>
              <a:sym typeface="Calibri"/>
            </a:endParaRPr>
          </a:p>
        </p:txBody>
      </p:sp>
      <p:sp>
        <p:nvSpPr>
          <p:cNvPr id="138" name="Google Shape;138;p14"/>
          <p:cNvSpPr/>
          <p:nvPr/>
        </p:nvSpPr>
        <p:spPr>
          <a:xfrm>
            <a:off x="2598812" y="379248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문화</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유적지</a:t>
            </a:r>
            <a:endParaRPr sz="1800">
              <a:solidFill>
                <a:schemeClr val="lt1"/>
              </a:solidFill>
              <a:latin typeface="Calibri"/>
              <a:ea typeface="Calibri"/>
              <a:cs typeface="Calibri"/>
              <a:sym typeface="Calibri"/>
            </a:endParaRPr>
          </a:p>
        </p:txBody>
      </p:sp>
      <p:sp>
        <p:nvSpPr>
          <p:cNvPr id="139" name="Google Shape;139;p14"/>
          <p:cNvSpPr/>
          <p:nvPr/>
        </p:nvSpPr>
        <p:spPr>
          <a:xfrm>
            <a:off x="4195972" y="379248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해변과</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해안</a:t>
            </a:r>
            <a:endParaRPr sz="1800">
              <a:solidFill>
                <a:schemeClr val="lt1"/>
              </a:solidFill>
              <a:latin typeface="Calibri"/>
              <a:ea typeface="Calibri"/>
              <a:cs typeface="Calibri"/>
              <a:sym typeface="Calibri"/>
            </a:endParaRPr>
          </a:p>
        </p:txBody>
      </p:sp>
      <p:sp>
        <p:nvSpPr>
          <p:cNvPr id="140" name="Google Shape;140;p14"/>
          <p:cNvSpPr/>
          <p:nvPr/>
        </p:nvSpPr>
        <p:spPr>
          <a:xfrm>
            <a:off x="5860540" y="3783688"/>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산과</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산책로</a:t>
            </a:r>
            <a:endParaRPr sz="1800">
              <a:solidFill>
                <a:schemeClr val="lt1"/>
              </a:solidFill>
              <a:latin typeface="Calibri"/>
              <a:ea typeface="Calibri"/>
              <a:cs typeface="Calibri"/>
              <a:sym typeface="Calibri"/>
            </a:endParaRPr>
          </a:p>
        </p:txBody>
      </p:sp>
      <p:sp>
        <p:nvSpPr>
          <p:cNvPr id="141" name="Google Shape;141;p14"/>
          <p:cNvSpPr/>
          <p:nvPr/>
        </p:nvSpPr>
        <p:spPr>
          <a:xfrm>
            <a:off x="7544344" y="379248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편안한</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휴양지</a:t>
            </a:r>
            <a:endParaRPr sz="1700">
              <a:solidFill>
                <a:schemeClr val="lt1"/>
              </a:solidFill>
              <a:latin typeface="Calibri"/>
              <a:ea typeface="Calibri"/>
              <a:cs typeface="Calibri"/>
              <a:sym typeface="Calibri"/>
            </a:endParaRPr>
          </a:p>
        </p:txBody>
      </p:sp>
      <p:sp>
        <p:nvSpPr>
          <p:cNvPr id="142" name="Google Shape;142;p14"/>
          <p:cNvSpPr/>
          <p:nvPr/>
        </p:nvSpPr>
        <p:spPr>
          <a:xfrm>
            <a:off x="9548417" y="3761916"/>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회원</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가입</a:t>
            </a:r>
            <a:endParaRPr sz="1800">
              <a:solidFill>
                <a:schemeClr val="lt1"/>
              </a:solidFill>
              <a:latin typeface="Calibri"/>
              <a:ea typeface="Calibri"/>
              <a:cs typeface="Calibri"/>
              <a:sym typeface="Calibri"/>
            </a:endParaRPr>
          </a:p>
        </p:txBody>
      </p:sp>
      <p:sp>
        <p:nvSpPr>
          <p:cNvPr id="143" name="Google Shape;143;p14"/>
          <p:cNvSpPr/>
          <p:nvPr/>
        </p:nvSpPr>
        <p:spPr>
          <a:xfrm>
            <a:off x="991132" y="473207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chemeClr val="lt1"/>
                </a:solidFill>
                <a:latin typeface="Calibri"/>
                <a:ea typeface="Calibri"/>
                <a:cs typeface="Calibri"/>
                <a:sym typeface="Calibri"/>
              </a:rPr>
              <a:t>가평/</a:t>
            </a:r>
            <a:endParaRPr sz="1600">
              <a:solidFill>
                <a:schemeClr val="lt1"/>
              </a:solidFill>
              <a:latin typeface="Calibri"/>
              <a:ea typeface="Calibri"/>
              <a:cs typeface="Calibri"/>
              <a:sym typeface="Calibri"/>
            </a:endParaRPr>
          </a:p>
          <a:p>
            <a:pPr indent="0" lvl="0" marL="0" marR="0" rtl="0" algn="ctr">
              <a:spcBef>
                <a:spcPts val="0"/>
              </a:spcBef>
              <a:spcAft>
                <a:spcPts val="0"/>
              </a:spcAft>
              <a:buNone/>
            </a:pPr>
            <a:r>
              <a:rPr lang="ko-KR" sz="1600">
                <a:solidFill>
                  <a:schemeClr val="lt1"/>
                </a:solidFill>
                <a:latin typeface="Calibri"/>
                <a:ea typeface="Calibri"/>
                <a:cs typeface="Calibri"/>
                <a:sym typeface="Calibri"/>
              </a:rPr>
              <a:t>단양</a:t>
            </a:r>
            <a:endParaRPr sz="1600">
              <a:solidFill>
                <a:schemeClr val="lt1"/>
              </a:solidFill>
              <a:latin typeface="Calibri"/>
              <a:ea typeface="Calibri"/>
              <a:cs typeface="Calibri"/>
              <a:sym typeface="Calibri"/>
            </a:endParaRPr>
          </a:p>
        </p:txBody>
      </p:sp>
      <p:sp>
        <p:nvSpPr>
          <p:cNvPr id="144" name="Google Shape;144;p14"/>
          <p:cNvSpPr/>
          <p:nvPr/>
        </p:nvSpPr>
        <p:spPr>
          <a:xfrm>
            <a:off x="991132" y="5668174"/>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45" name="Google Shape;145;p14"/>
          <p:cNvSpPr/>
          <p:nvPr/>
        </p:nvSpPr>
        <p:spPr>
          <a:xfrm>
            <a:off x="2587535" y="473207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경주/</a:t>
            </a:r>
            <a:endParaRPr sz="16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대구</a:t>
            </a:r>
            <a:endParaRPr sz="1500"/>
          </a:p>
        </p:txBody>
      </p:sp>
      <p:sp>
        <p:nvSpPr>
          <p:cNvPr id="146" name="Google Shape;146;p14"/>
          <p:cNvSpPr/>
          <p:nvPr/>
        </p:nvSpPr>
        <p:spPr>
          <a:xfrm>
            <a:off x="2598812" y="5668174"/>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47" name="Google Shape;147;p14"/>
          <p:cNvSpPr/>
          <p:nvPr/>
        </p:nvSpPr>
        <p:spPr>
          <a:xfrm>
            <a:off x="4195282" y="4734927"/>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부산/</a:t>
            </a:r>
            <a:endParaRPr sz="16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여수</a:t>
            </a:r>
            <a:endParaRPr sz="1200"/>
          </a:p>
        </p:txBody>
      </p:sp>
      <p:sp>
        <p:nvSpPr>
          <p:cNvPr id="148" name="Google Shape;148;p14"/>
          <p:cNvSpPr/>
          <p:nvPr/>
        </p:nvSpPr>
        <p:spPr>
          <a:xfrm>
            <a:off x="4184005" y="5674517"/>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49" name="Google Shape;149;p14"/>
          <p:cNvSpPr/>
          <p:nvPr/>
        </p:nvSpPr>
        <p:spPr>
          <a:xfrm>
            <a:off x="5860540" y="473207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고양/</a:t>
            </a:r>
            <a:endParaRPr sz="16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제주</a:t>
            </a:r>
            <a:endParaRPr sz="1200"/>
          </a:p>
        </p:txBody>
      </p:sp>
      <p:sp>
        <p:nvSpPr>
          <p:cNvPr id="150" name="Google Shape;150;p14"/>
          <p:cNvSpPr/>
          <p:nvPr/>
        </p:nvSpPr>
        <p:spPr>
          <a:xfrm>
            <a:off x="5849263" y="567166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51" name="Google Shape;151;p14"/>
          <p:cNvSpPr/>
          <p:nvPr/>
        </p:nvSpPr>
        <p:spPr>
          <a:xfrm>
            <a:off x="7544344" y="4734927"/>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순천/</a:t>
            </a:r>
            <a:endParaRPr sz="16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태안</a:t>
            </a:r>
            <a:endParaRPr sz="1200"/>
          </a:p>
        </p:txBody>
      </p:sp>
      <p:sp>
        <p:nvSpPr>
          <p:cNvPr id="152" name="Google Shape;152;p14"/>
          <p:cNvSpPr/>
          <p:nvPr/>
        </p:nvSpPr>
        <p:spPr>
          <a:xfrm>
            <a:off x="7533067" y="5674517"/>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53" name="Google Shape;153;p14"/>
          <p:cNvSpPr/>
          <p:nvPr/>
        </p:nvSpPr>
        <p:spPr>
          <a:xfrm>
            <a:off x="9004736" y="5266111"/>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14세 이상</a:t>
            </a:r>
            <a:endParaRPr sz="1800">
              <a:solidFill>
                <a:schemeClr val="lt1"/>
              </a:solidFill>
              <a:latin typeface="Calibri"/>
              <a:ea typeface="Calibri"/>
              <a:cs typeface="Calibri"/>
              <a:sym typeface="Calibri"/>
            </a:endParaRPr>
          </a:p>
        </p:txBody>
      </p:sp>
      <p:sp>
        <p:nvSpPr>
          <p:cNvPr id="154" name="Google Shape;154;p14"/>
          <p:cNvSpPr/>
          <p:nvPr/>
        </p:nvSpPr>
        <p:spPr>
          <a:xfrm>
            <a:off x="10192868" y="5266111"/>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14세 이하</a:t>
            </a:r>
            <a:endParaRPr sz="1800">
              <a:solidFill>
                <a:schemeClr val="lt1"/>
              </a:solidFill>
              <a:latin typeface="Calibri"/>
              <a:ea typeface="Calibri"/>
              <a:cs typeface="Calibri"/>
              <a:sym typeface="Calibri"/>
            </a:endParaRPr>
          </a:p>
        </p:txBody>
      </p:sp>
      <p:cxnSp>
        <p:nvCxnSpPr>
          <p:cNvPr id="155" name="Google Shape;155;p14"/>
          <p:cNvCxnSpPr/>
          <p:nvPr/>
        </p:nvCxnSpPr>
        <p:spPr>
          <a:xfrm flipH="1" rot="10800000">
            <a:off x="1491488" y="2905439"/>
            <a:ext cx="8550300" cy="300"/>
          </a:xfrm>
          <a:prstGeom prst="straightConnector1">
            <a:avLst/>
          </a:prstGeom>
          <a:noFill/>
          <a:ln cap="flat" cmpd="sng" w="9525">
            <a:solidFill>
              <a:schemeClr val="dk1"/>
            </a:solidFill>
            <a:prstDash val="solid"/>
            <a:miter lim="800000"/>
            <a:headEnd len="sm" w="sm" type="none"/>
            <a:tailEnd len="sm" w="sm" type="none"/>
          </a:ln>
        </p:spPr>
      </p:cxnSp>
      <p:cxnSp>
        <p:nvCxnSpPr>
          <p:cNvPr id="156" name="Google Shape;156;p14"/>
          <p:cNvCxnSpPr>
            <a:endCxn id="137" idx="0"/>
          </p:cNvCxnSpPr>
          <p:nvPr/>
        </p:nvCxnSpPr>
        <p:spPr>
          <a:xfrm>
            <a:off x="1493632" y="2905288"/>
            <a:ext cx="1500" cy="878400"/>
          </a:xfrm>
          <a:prstGeom prst="straightConnector1">
            <a:avLst/>
          </a:prstGeom>
          <a:noFill/>
          <a:ln cap="flat" cmpd="sng" w="9525">
            <a:solidFill>
              <a:schemeClr val="dk1"/>
            </a:solidFill>
            <a:prstDash val="solid"/>
            <a:miter lim="800000"/>
            <a:headEnd len="sm" w="sm" type="none"/>
            <a:tailEnd len="sm" w="sm" type="none"/>
          </a:ln>
        </p:spPr>
      </p:cxnSp>
      <p:cxnSp>
        <p:nvCxnSpPr>
          <p:cNvPr id="157" name="Google Shape;157;p14"/>
          <p:cNvCxnSpPr/>
          <p:nvPr/>
        </p:nvCxnSpPr>
        <p:spPr>
          <a:xfrm flipH="1">
            <a:off x="3102900" y="2924750"/>
            <a:ext cx="3300" cy="859200"/>
          </a:xfrm>
          <a:prstGeom prst="straightConnector1">
            <a:avLst/>
          </a:prstGeom>
          <a:noFill/>
          <a:ln cap="flat" cmpd="sng" w="9525">
            <a:solidFill>
              <a:schemeClr val="dk1"/>
            </a:solidFill>
            <a:prstDash val="solid"/>
            <a:miter lim="800000"/>
            <a:headEnd len="sm" w="sm" type="none"/>
            <a:tailEnd len="sm" w="sm" type="none"/>
          </a:ln>
        </p:spPr>
      </p:cxnSp>
      <p:cxnSp>
        <p:nvCxnSpPr>
          <p:cNvPr id="158" name="Google Shape;158;p14"/>
          <p:cNvCxnSpPr/>
          <p:nvPr/>
        </p:nvCxnSpPr>
        <p:spPr>
          <a:xfrm flipH="1">
            <a:off x="4681275" y="2915025"/>
            <a:ext cx="18000" cy="881100"/>
          </a:xfrm>
          <a:prstGeom prst="straightConnector1">
            <a:avLst/>
          </a:prstGeom>
          <a:noFill/>
          <a:ln cap="flat" cmpd="sng" w="9525">
            <a:solidFill>
              <a:schemeClr val="dk1"/>
            </a:solidFill>
            <a:prstDash val="solid"/>
            <a:miter lim="800000"/>
            <a:headEnd len="sm" w="sm" type="none"/>
            <a:tailEnd len="sm" w="sm" type="none"/>
          </a:ln>
        </p:spPr>
      </p:cxnSp>
      <p:cxnSp>
        <p:nvCxnSpPr>
          <p:cNvPr id="159" name="Google Shape;159;p14"/>
          <p:cNvCxnSpPr/>
          <p:nvPr/>
        </p:nvCxnSpPr>
        <p:spPr>
          <a:xfrm>
            <a:off x="6350650" y="2915025"/>
            <a:ext cx="2700" cy="894000"/>
          </a:xfrm>
          <a:prstGeom prst="straightConnector1">
            <a:avLst/>
          </a:prstGeom>
          <a:noFill/>
          <a:ln cap="flat" cmpd="sng" w="9525">
            <a:solidFill>
              <a:schemeClr val="dk1"/>
            </a:solidFill>
            <a:prstDash val="solid"/>
            <a:miter lim="800000"/>
            <a:headEnd len="sm" w="sm" type="none"/>
            <a:tailEnd len="sm" w="sm" type="none"/>
          </a:ln>
        </p:spPr>
      </p:cxnSp>
      <p:cxnSp>
        <p:nvCxnSpPr>
          <p:cNvPr id="160" name="Google Shape;160;p14"/>
          <p:cNvCxnSpPr/>
          <p:nvPr/>
        </p:nvCxnSpPr>
        <p:spPr>
          <a:xfrm flipH="1">
            <a:off x="8015125" y="2915025"/>
            <a:ext cx="6300" cy="888300"/>
          </a:xfrm>
          <a:prstGeom prst="straightConnector1">
            <a:avLst/>
          </a:prstGeom>
          <a:noFill/>
          <a:ln cap="flat" cmpd="sng" w="9525">
            <a:solidFill>
              <a:schemeClr val="dk1"/>
            </a:solidFill>
            <a:prstDash val="solid"/>
            <a:miter lim="800000"/>
            <a:headEnd len="sm" w="sm" type="none"/>
            <a:tailEnd len="sm" w="sm" type="none"/>
          </a:ln>
        </p:spPr>
      </p:cxnSp>
      <p:cxnSp>
        <p:nvCxnSpPr>
          <p:cNvPr id="161" name="Google Shape;161;p14"/>
          <p:cNvCxnSpPr>
            <a:endCxn id="142" idx="0"/>
          </p:cNvCxnSpPr>
          <p:nvPr/>
        </p:nvCxnSpPr>
        <p:spPr>
          <a:xfrm>
            <a:off x="10041917" y="2905416"/>
            <a:ext cx="10500" cy="856500"/>
          </a:xfrm>
          <a:prstGeom prst="straightConnector1">
            <a:avLst/>
          </a:prstGeom>
          <a:noFill/>
          <a:ln cap="flat" cmpd="sng" w="9525">
            <a:solidFill>
              <a:schemeClr val="dk1"/>
            </a:solidFill>
            <a:prstDash val="solid"/>
            <a:miter lim="800000"/>
            <a:headEnd len="sm" w="sm" type="none"/>
            <a:tailEnd len="sm" w="sm" type="none"/>
          </a:ln>
        </p:spPr>
      </p:cxnSp>
      <p:cxnSp>
        <p:nvCxnSpPr>
          <p:cNvPr id="162" name="Google Shape;162;p14"/>
          <p:cNvCxnSpPr/>
          <p:nvPr/>
        </p:nvCxnSpPr>
        <p:spPr>
          <a:xfrm flipH="1" rot="10800000">
            <a:off x="9484408" y="4933209"/>
            <a:ext cx="1129200" cy="1500"/>
          </a:xfrm>
          <a:prstGeom prst="straightConnector1">
            <a:avLst/>
          </a:prstGeom>
          <a:noFill/>
          <a:ln cap="flat" cmpd="sng" w="9525">
            <a:solidFill>
              <a:schemeClr val="dk1"/>
            </a:solidFill>
            <a:prstDash val="solid"/>
            <a:miter lim="800000"/>
            <a:headEnd len="sm" w="sm" type="none"/>
            <a:tailEnd len="sm" w="sm" type="none"/>
          </a:ln>
        </p:spPr>
      </p:cxnSp>
      <p:cxnSp>
        <p:nvCxnSpPr>
          <p:cNvPr id="163" name="Google Shape;163;p14"/>
          <p:cNvCxnSpPr/>
          <p:nvPr/>
        </p:nvCxnSpPr>
        <p:spPr>
          <a:xfrm>
            <a:off x="9491208" y="4928717"/>
            <a:ext cx="0" cy="324000"/>
          </a:xfrm>
          <a:prstGeom prst="straightConnector1">
            <a:avLst/>
          </a:prstGeom>
          <a:noFill/>
          <a:ln cap="flat" cmpd="sng" w="9525">
            <a:solidFill>
              <a:schemeClr val="dk1"/>
            </a:solidFill>
            <a:prstDash val="solid"/>
            <a:miter lim="800000"/>
            <a:headEnd len="sm" w="sm" type="none"/>
            <a:tailEnd len="sm" w="sm" type="none"/>
          </a:ln>
        </p:spPr>
      </p:cxnSp>
      <p:cxnSp>
        <p:nvCxnSpPr>
          <p:cNvPr id="164" name="Google Shape;164;p14"/>
          <p:cNvCxnSpPr/>
          <p:nvPr/>
        </p:nvCxnSpPr>
        <p:spPr>
          <a:xfrm>
            <a:off x="10613652" y="4942075"/>
            <a:ext cx="0" cy="324000"/>
          </a:xfrm>
          <a:prstGeom prst="straightConnector1">
            <a:avLst/>
          </a:prstGeom>
          <a:noFill/>
          <a:ln cap="flat" cmpd="sng" w="9525">
            <a:solidFill>
              <a:schemeClr val="dk1"/>
            </a:solidFill>
            <a:prstDash val="solid"/>
            <a:miter lim="800000"/>
            <a:headEnd len="sm" w="sm" type="none"/>
            <a:tailEnd len="sm" w="sm" type="none"/>
          </a:ln>
        </p:spPr>
      </p:cxnSp>
      <p:cxnSp>
        <p:nvCxnSpPr>
          <p:cNvPr id="165" name="Google Shape;165;p14"/>
          <p:cNvCxnSpPr/>
          <p:nvPr/>
        </p:nvCxnSpPr>
        <p:spPr>
          <a:xfrm>
            <a:off x="10050017" y="4391666"/>
            <a:ext cx="4800" cy="549900"/>
          </a:xfrm>
          <a:prstGeom prst="straightConnector1">
            <a:avLst/>
          </a:prstGeom>
          <a:noFill/>
          <a:ln cap="flat" cmpd="sng" w="9525">
            <a:solidFill>
              <a:schemeClr val="dk1"/>
            </a:solidFill>
            <a:prstDash val="solid"/>
            <a:miter lim="800000"/>
            <a:headEnd len="sm" w="sm" type="none"/>
            <a:tailEnd len="sm" w="sm" type="none"/>
          </a:ln>
        </p:spPr>
      </p:cxnSp>
      <p:cxnSp>
        <p:nvCxnSpPr>
          <p:cNvPr id="166" name="Google Shape;166;p14"/>
          <p:cNvCxnSpPr/>
          <p:nvPr/>
        </p:nvCxnSpPr>
        <p:spPr>
          <a:xfrm>
            <a:off x="5523600" y="2557190"/>
            <a:ext cx="0" cy="324000"/>
          </a:xfrm>
          <a:prstGeom prst="straightConnector1">
            <a:avLst/>
          </a:prstGeom>
          <a:noFill/>
          <a:ln cap="flat" cmpd="sng" w="9525">
            <a:solidFill>
              <a:schemeClr val="dk1"/>
            </a:solidFill>
            <a:prstDash val="solid"/>
            <a:miter lim="800000"/>
            <a:headEnd len="sm" w="sm" type="none"/>
            <a:tailEnd len="sm" w="sm" type="none"/>
          </a:ln>
        </p:spPr>
      </p:cxnSp>
      <p:cxnSp>
        <p:nvCxnSpPr>
          <p:cNvPr id="167" name="Google Shape;167;p14"/>
          <p:cNvCxnSpPr/>
          <p:nvPr/>
        </p:nvCxnSpPr>
        <p:spPr>
          <a:xfrm>
            <a:off x="1495188" y="4428057"/>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68" name="Google Shape;168;p14"/>
          <p:cNvCxnSpPr/>
          <p:nvPr/>
        </p:nvCxnSpPr>
        <p:spPr>
          <a:xfrm>
            <a:off x="1495188" y="5380142"/>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69" name="Google Shape;169;p14"/>
          <p:cNvCxnSpPr/>
          <p:nvPr/>
        </p:nvCxnSpPr>
        <p:spPr>
          <a:xfrm>
            <a:off x="3102868" y="4377537"/>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0" name="Google Shape;170;p14"/>
          <p:cNvCxnSpPr/>
          <p:nvPr/>
        </p:nvCxnSpPr>
        <p:spPr>
          <a:xfrm>
            <a:off x="3102868" y="5329622"/>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1" name="Google Shape;171;p14"/>
          <p:cNvCxnSpPr/>
          <p:nvPr/>
        </p:nvCxnSpPr>
        <p:spPr>
          <a:xfrm>
            <a:off x="4710708" y="4418210"/>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2" name="Google Shape;172;p14"/>
          <p:cNvCxnSpPr/>
          <p:nvPr/>
        </p:nvCxnSpPr>
        <p:spPr>
          <a:xfrm>
            <a:off x="4710708" y="5370295"/>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3" name="Google Shape;173;p14"/>
          <p:cNvCxnSpPr/>
          <p:nvPr/>
        </p:nvCxnSpPr>
        <p:spPr>
          <a:xfrm>
            <a:off x="6364596" y="4396136"/>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4" name="Google Shape;174;p14"/>
          <p:cNvCxnSpPr/>
          <p:nvPr/>
        </p:nvCxnSpPr>
        <p:spPr>
          <a:xfrm>
            <a:off x="6364596" y="5348221"/>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5" name="Google Shape;175;p14"/>
          <p:cNvCxnSpPr/>
          <p:nvPr/>
        </p:nvCxnSpPr>
        <p:spPr>
          <a:xfrm>
            <a:off x="8065388" y="4418210"/>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6" name="Google Shape;176;p14"/>
          <p:cNvCxnSpPr/>
          <p:nvPr/>
        </p:nvCxnSpPr>
        <p:spPr>
          <a:xfrm>
            <a:off x="8065388" y="5370295"/>
            <a:ext cx="0" cy="3420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5"/>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82" name="Google Shape;182;p15"/>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83" name="Google Shape;183;p15"/>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184" name="Google Shape;184;p15"/>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15"/>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445569"/>
                </a:solidFill>
                <a:latin typeface="Calibri"/>
                <a:ea typeface="Calibri"/>
                <a:cs typeface="Calibri"/>
                <a:sym typeface="Calibri"/>
              </a:rPr>
              <a:t>결과 제시 3. 페이지 별 상세 기능</a:t>
            </a:r>
            <a:endParaRPr/>
          </a:p>
        </p:txBody>
      </p:sp>
      <p:sp>
        <p:nvSpPr>
          <p:cNvPr id="186" name="Google Shape;186;p15"/>
          <p:cNvSpPr txBox="1"/>
          <p:nvPr/>
        </p:nvSpPr>
        <p:spPr>
          <a:xfrm>
            <a:off x="6785437" y="2808000"/>
            <a:ext cx="4267200" cy="16008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메뉴바</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메인메뉴바와 서브메뉴바로 구성</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서브메뉴바는(숨겨져 있는) 전체보기 클릭시 보임</a:t>
            </a:r>
            <a:endParaRPr b="1">
              <a:solidFill>
                <a:schemeClr val="dk1"/>
              </a:solidFill>
              <a:latin typeface="Calibri"/>
              <a:ea typeface="Calibri"/>
              <a:cs typeface="Calibri"/>
              <a:sym typeface="Calibri"/>
            </a:endParaRPr>
          </a:p>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로그</a:t>
            </a:r>
            <a:r>
              <a:rPr b="1" lang="ko-KR">
                <a:solidFill>
                  <a:schemeClr val="dk1"/>
                </a:solidFill>
                <a:latin typeface="Calibri"/>
                <a:ea typeface="Calibri"/>
                <a:cs typeface="Calibri"/>
                <a:sym typeface="Calibri"/>
              </a:rPr>
              <a:t>인/회원가입 버튼 </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클릭 시 로그인/회원가입 페이지로 이동</a:t>
            </a:r>
            <a:endParaRPr b="1">
              <a:solidFill>
                <a:schemeClr val="dk1"/>
              </a:solidFill>
              <a:latin typeface="Calibri"/>
              <a:ea typeface="Calibri"/>
              <a:cs typeface="Calibri"/>
              <a:sym typeface="Calibri"/>
            </a:endParaRPr>
          </a:p>
        </p:txBody>
      </p:sp>
      <p:sp>
        <p:nvSpPr>
          <p:cNvPr id="187" name="Google Shape;187;p15"/>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Main page</a:t>
            </a:r>
            <a:endParaRPr>
              <a:solidFill>
                <a:schemeClr val="lt1"/>
              </a:solidFill>
            </a:endParaRPr>
          </a:p>
        </p:txBody>
      </p:sp>
      <p:pic>
        <p:nvPicPr>
          <p:cNvPr id="188" name="Google Shape;188;p15"/>
          <p:cNvPicPr preferRelativeResize="0"/>
          <p:nvPr/>
        </p:nvPicPr>
        <p:blipFill>
          <a:blip r:embed="rId3">
            <a:alphaModFix/>
          </a:blip>
          <a:stretch>
            <a:fillRect/>
          </a:stretch>
        </p:blipFill>
        <p:spPr>
          <a:xfrm>
            <a:off x="719525" y="2378472"/>
            <a:ext cx="5021000" cy="27360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94" name="Google Shape;194;p16"/>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95" name="Google Shape;195;p16"/>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196" name="Google Shape;196;p16"/>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6"/>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445569"/>
                </a:solidFill>
                <a:latin typeface="Calibri"/>
                <a:ea typeface="Calibri"/>
                <a:cs typeface="Calibri"/>
                <a:sym typeface="Calibri"/>
              </a:rPr>
              <a:t>결과 제시 3. 페이지 별 상세 기능</a:t>
            </a:r>
            <a:endParaRPr/>
          </a:p>
        </p:txBody>
      </p:sp>
      <p:sp>
        <p:nvSpPr>
          <p:cNvPr id="198" name="Google Shape;198;p16"/>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9" name="Google Shape;199;p16"/>
          <p:cNvSpPr txBox="1"/>
          <p:nvPr/>
        </p:nvSpPr>
        <p:spPr>
          <a:xfrm>
            <a:off x="1269500" y="5090450"/>
            <a:ext cx="42672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&lt;article&gt;태그 안에 페이지 슬로건 홍보 및 버튼 생성</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아래 여행지 추천 단락으로 페이지 스크롤 효과</a:t>
            </a:r>
            <a:endParaRPr b="1">
              <a:solidFill>
                <a:schemeClr val="dk1"/>
              </a:solidFill>
              <a:latin typeface="Calibri"/>
              <a:ea typeface="Calibri"/>
              <a:cs typeface="Calibri"/>
              <a:sym typeface="Calibri"/>
            </a:endParaRPr>
          </a:p>
        </p:txBody>
      </p:sp>
      <p:sp>
        <p:nvSpPr>
          <p:cNvPr id="200" name="Google Shape;200;p16"/>
          <p:cNvSpPr txBox="1"/>
          <p:nvPr/>
        </p:nvSpPr>
        <p:spPr>
          <a:xfrm>
            <a:off x="7699098" y="39686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1" name="Google Shape;201;p16"/>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Main page</a:t>
            </a:r>
            <a:endParaRPr>
              <a:solidFill>
                <a:schemeClr val="lt1"/>
              </a:solidFill>
            </a:endParaRPr>
          </a:p>
        </p:txBody>
      </p:sp>
      <p:pic>
        <p:nvPicPr>
          <p:cNvPr id="202" name="Google Shape;202;p16"/>
          <p:cNvPicPr preferRelativeResize="0"/>
          <p:nvPr/>
        </p:nvPicPr>
        <p:blipFill>
          <a:blip r:embed="rId3">
            <a:alphaModFix/>
          </a:blip>
          <a:stretch>
            <a:fillRect/>
          </a:stretch>
        </p:blipFill>
        <p:spPr>
          <a:xfrm>
            <a:off x="6329928" y="2173981"/>
            <a:ext cx="4832271" cy="2633210"/>
          </a:xfrm>
          <a:prstGeom prst="rect">
            <a:avLst/>
          </a:prstGeom>
          <a:noFill/>
          <a:ln>
            <a:noFill/>
          </a:ln>
        </p:spPr>
      </p:pic>
      <p:sp>
        <p:nvSpPr>
          <p:cNvPr id="203" name="Google Shape;203;p16"/>
          <p:cNvSpPr txBox="1"/>
          <p:nvPr/>
        </p:nvSpPr>
        <p:spPr>
          <a:xfrm>
            <a:off x="6802962" y="5306150"/>
            <a:ext cx="4267200" cy="5232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서비스</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WellTravel이 제공하는 서비스에 대한 소개 </a:t>
            </a:r>
            <a:endParaRPr b="1">
              <a:solidFill>
                <a:schemeClr val="dk1"/>
              </a:solidFill>
              <a:latin typeface="Calibri"/>
              <a:ea typeface="Calibri"/>
              <a:cs typeface="Calibri"/>
              <a:sym typeface="Calibri"/>
            </a:endParaRPr>
          </a:p>
        </p:txBody>
      </p:sp>
      <p:pic>
        <p:nvPicPr>
          <p:cNvPr id="204" name="Google Shape;204;p16"/>
          <p:cNvPicPr preferRelativeResize="0"/>
          <p:nvPr/>
        </p:nvPicPr>
        <p:blipFill>
          <a:blip r:embed="rId4">
            <a:alphaModFix/>
          </a:blip>
          <a:stretch>
            <a:fillRect/>
          </a:stretch>
        </p:blipFill>
        <p:spPr>
          <a:xfrm>
            <a:off x="1029790" y="2197319"/>
            <a:ext cx="4746598" cy="258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7"/>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10" name="Google Shape;210;p17"/>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11" name="Google Shape;211;p17"/>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212" name="Google Shape;212;p17"/>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17"/>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445569"/>
                </a:solidFill>
                <a:latin typeface="Calibri"/>
                <a:ea typeface="Calibri"/>
                <a:cs typeface="Calibri"/>
                <a:sym typeface="Calibri"/>
              </a:rPr>
              <a:t>결과 제시 3. 페이지 별 상세 기능</a:t>
            </a:r>
            <a:endParaRPr/>
          </a:p>
        </p:txBody>
      </p:sp>
      <p:sp>
        <p:nvSpPr>
          <p:cNvPr id="214" name="Google Shape;214;p17"/>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5" name="Google Shape;215;p17"/>
          <p:cNvSpPr txBox="1"/>
          <p:nvPr/>
        </p:nvSpPr>
        <p:spPr>
          <a:xfrm>
            <a:off x="1269500" y="5090450"/>
            <a:ext cx="4267200" cy="1169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여행</a:t>
            </a:r>
            <a:r>
              <a:rPr b="1" lang="ko-KR">
                <a:solidFill>
                  <a:schemeClr val="dk1"/>
                </a:solidFill>
                <a:latin typeface="Calibri"/>
                <a:ea typeface="Calibri"/>
                <a:cs typeface="Calibri"/>
                <a:sym typeface="Calibri"/>
              </a:rPr>
              <a:t>지 추천 페이지</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여행지를 테마별로 선택할 수 있도록 설정</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이미지를 클릭 시 테마에 맞게 추천하는 지역 페이지로 이동</a:t>
            </a:r>
            <a:endParaRPr b="1">
              <a:solidFill>
                <a:schemeClr val="dk1"/>
              </a:solidFill>
              <a:latin typeface="Calibri"/>
              <a:ea typeface="Calibri"/>
              <a:cs typeface="Calibri"/>
              <a:sym typeface="Calibri"/>
            </a:endParaRPr>
          </a:p>
        </p:txBody>
      </p:sp>
      <p:sp>
        <p:nvSpPr>
          <p:cNvPr id="216" name="Google Shape;216;p17"/>
          <p:cNvSpPr txBox="1"/>
          <p:nvPr/>
        </p:nvSpPr>
        <p:spPr>
          <a:xfrm>
            <a:off x="7699098" y="39686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7" name="Google Shape;217;p17"/>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Main page</a:t>
            </a:r>
            <a:endParaRPr>
              <a:solidFill>
                <a:schemeClr val="lt1"/>
              </a:solidFill>
            </a:endParaRPr>
          </a:p>
        </p:txBody>
      </p:sp>
      <p:pic>
        <p:nvPicPr>
          <p:cNvPr id="218" name="Google Shape;218;p17"/>
          <p:cNvPicPr preferRelativeResize="0"/>
          <p:nvPr/>
        </p:nvPicPr>
        <p:blipFill rotWithShape="1">
          <a:blip r:embed="rId3">
            <a:alphaModFix/>
          </a:blip>
          <a:srcRect b="0" l="0" r="0" t="0"/>
          <a:stretch/>
        </p:blipFill>
        <p:spPr>
          <a:xfrm>
            <a:off x="6329928" y="2173981"/>
            <a:ext cx="4832271" cy="2633210"/>
          </a:xfrm>
          <a:prstGeom prst="rect">
            <a:avLst/>
          </a:prstGeom>
          <a:noFill/>
          <a:ln>
            <a:noFill/>
          </a:ln>
        </p:spPr>
      </p:pic>
      <p:sp>
        <p:nvSpPr>
          <p:cNvPr id="219" name="Google Shape;219;p17"/>
          <p:cNvSpPr txBox="1"/>
          <p:nvPr/>
        </p:nvSpPr>
        <p:spPr>
          <a:xfrm>
            <a:off x="6802962" y="5090450"/>
            <a:ext cx="4267200" cy="18162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양옆으로 슬라이드가 가능하고 아래 작은 버튼을 누르면 순서에 맞는 그림 슬라이드가 보여짐</a:t>
            </a:r>
            <a:endParaRPr b="1">
              <a:solidFill>
                <a:schemeClr val="dk1"/>
              </a:solidFill>
              <a:latin typeface="Calibri"/>
              <a:ea typeface="Calibri"/>
              <a:cs typeface="Calibri"/>
              <a:sym typeface="Calibri"/>
            </a:endParaRPr>
          </a:p>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여행 뉴스</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컨텐츠별로 베스트 뉴스 보여줌</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기사 클릭 시 해당 뉴스기사 페이지로 이동</a:t>
            </a:r>
            <a:endParaRPr b="1">
              <a:solidFill>
                <a:schemeClr val="dk1"/>
              </a:solidFill>
              <a:latin typeface="Calibri"/>
              <a:ea typeface="Calibri"/>
              <a:cs typeface="Calibri"/>
              <a:sym typeface="Calibri"/>
            </a:endParaRPr>
          </a:p>
        </p:txBody>
      </p:sp>
      <p:pic>
        <p:nvPicPr>
          <p:cNvPr id="220" name="Google Shape;220;p17"/>
          <p:cNvPicPr preferRelativeResize="0"/>
          <p:nvPr/>
        </p:nvPicPr>
        <p:blipFill rotWithShape="1">
          <a:blip r:embed="rId4">
            <a:alphaModFix/>
          </a:blip>
          <a:srcRect b="0" l="0" r="0" t="0"/>
          <a:stretch/>
        </p:blipFill>
        <p:spPr>
          <a:xfrm>
            <a:off x="1029790" y="2197319"/>
            <a:ext cx="4746598" cy="258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8"/>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26" name="Google Shape;226;p18"/>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27" name="Google Shape;227;p18"/>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228" name="Google Shape;228;p18"/>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18"/>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445569"/>
                </a:solidFill>
                <a:latin typeface="Calibri"/>
                <a:ea typeface="Calibri"/>
                <a:cs typeface="Calibri"/>
                <a:sym typeface="Calibri"/>
              </a:rPr>
              <a:t>결과 제시 3. 페이지 별 상세 기능</a:t>
            </a:r>
            <a:endParaRPr/>
          </a:p>
        </p:txBody>
      </p:sp>
      <p:sp>
        <p:nvSpPr>
          <p:cNvPr id="230" name="Google Shape;230;p18"/>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1" name="Google Shape;231;p18"/>
          <p:cNvSpPr txBox="1"/>
          <p:nvPr/>
        </p:nvSpPr>
        <p:spPr>
          <a:xfrm>
            <a:off x="1269500" y="5090450"/>
            <a:ext cx="42672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사용자</a:t>
            </a:r>
            <a:r>
              <a:rPr b="1" lang="ko-KR">
                <a:solidFill>
                  <a:schemeClr val="dk1"/>
                </a:solidFill>
                <a:latin typeface="Calibri"/>
                <a:ea typeface="Calibri"/>
                <a:cs typeface="Calibri"/>
                <a:sym typeface="Calibri"/>
              </a:rPr>
              <a:t>와 개발자가 소통할 수 있도록 연결짓는 Contact Us라는 아이템을 footer에 추가</a:t>
            </a:r>
            <a:endParaRPr b="1">
              <a:solidFill>
                <a:schemeClr val="dk1"/>
              </a:solidFill>
              <a:latin typeface="Calibri"/>
              <a:ea typeface="Calibri"/>
              <a:cs typeface="Calibri"/>
              <a:sym typeface="Calibri"/>
            </a:endParaRPr>
          </a:p>
        </p:txBody>
      </p:sp>
      <p:sp>
        <p:nvSpPr>
          <p:cNvPr id="232" name="Google Shape;232;p18"/>
          <p:cNvSpPr txBox="1"/>
          <p:nvPr/>
        </p:nvSpPr>
        <p:spPr>
          <a:xfrm>
            <a:off x="7699098" y="39686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 name="Google Shape;233;p18"/>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Main page</a:t>
            </a:r>
            <a:endParaRPr>
              <a:solidFill>
                <a:schemeClr val="lt1"/>
              </a:solidFill>
            </a:endParaRPr>
          </a:p>
        </p:txBody>
      </p:sp>
      <p:pic>
        <p:nvPicPr>
          <p:cNvPr id="234" name="Google Shape;234;p18"/>
          <p:cNvPicPr preferRelativeResize="0"/>
          <p:nvPr/>
        </p:nvPicPr>
        <p:blipFill rotWithShape="1">
          <a:blip r:embed="rId3">
            <a:alphaModFix/>
          </a:blip>
          <a:srcRect b="0" l="0" r="0" t="0"/>
          <a:stretch/>
        </p:blipFill>
        <p:spPr>
          <a:xfrm>
            <a:off x="6329928" y="2173981"/>
            <a:ext cx="4832271" cy="2633210"/>
          </a:xfrm>
          <a:prstGeom prst="rect">
            <a:avLst/>
          </a:prstGeom>
          <a:noFill/>
          <a:ln>
            <a:noFill/>
          </a:ln>
        </p:spPr>
      </p:pic>
      <p:sp>
        <p:nvSpPr>
          <p:cNvPr id="235" name="Google Shape;235;p18"/>
          <p:cNvSpPr txBox="1"/>
          <p:nvPr/>
        </p:nvSpPr>
        <p:spPr>
          <a:xfrm>
            <a:off x="6802962" y="5306150"/>
            <a:ext cx="4267200" cy="7389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footer 부분 </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팀원 이름 클릭 시 메인 페이지 상단으로 이동</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(추후 개인 페이지로 이동 가능)</a:t>
            </a:r>
            <a:endParaRPr b="1">
              <a:solidFill>
                <a:schemeClr val="dk1"/>
              </a:solidFill>
              <a:latin typeface="Calibri"/>
              <a:ea typeface="Calibri"/>
              <a:cs typeface="Calibri"/>
              <a:sym typeface="Calibri"/>
            </a:endParaRPr>
          </a:p>
        </p:txBody>
      </p:sp>
      <p:pic>
        <p:nvPicPr>
          <p:cNvPr id="236" name="Google Shape;236;p18"/>
          <p:cNvPicPr preferRelativeResize="0"/>
          <p:nvPr/>
        </p:nvPicPr>
        <p:blipFill rotWithShape="1">
          <a:blip r:embed="rId4">
            <a:alphaModFix/>
          </a:blip>
          <a:srcRect b="0" l="0" r="0" t="0"/>
          <a:stretch/>
        </p:blipFill>
        <p:spPr>
          <a:xfrm>
            <a:off x="1029790" y="2197319"/>
            <a:ext cx="4746598" cy="2586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42" name="Google Shape;242;p19"/>
          <p:cNvSpPr txBox="1"/>
          <p:nvPr/>
        </p:nvSpPr>
        <p:spPr>
          <a:xfrm>
            <a:off x="849313" y="66675"/>
            <a:ext cx="24160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43" name="Google Shape;243;p19"/>
          <p:cNvCxnSpPr/>
          <p:nvPr/>
        </p:nvCxnSpPr>
        <p:spPr>
          <a:xfrm>
            <a:off x="3575720" y="384919"/>
            <a:ext cx="7476906" cy="7964"/>
          </a:xfrm>
          <a:prstGeom prst="straightConnector1">
            <a:avLst/>
          </a:prstGeom>
          <a:noFill/>
          <a:ln cap="flat" cmpd="sng" w="9525">
            <a:solidFill>
              <a:srgbClr val="445569"/>
            </a:solidFill>
            <a:prstDash val="solid"/>
            <a:miter lim="800000"/>
            <a:headEnd len="sm" w="sm" type="none"/>
            <a:tailEnd len="sm" w="sm" type="none"/>
          </a:ln>
        </p:spPr>
      </p:cxnSp>
      <p:sp>
        <p:nvSpPr>
          <p:cNvPr id="244" name="Google Shape;244;p19"/>
          <p:cNvSpPr/>
          <p:nvPr/>
        </p:nvSpPr>
        <p:spPr>
          <a:xfrm>
            <a:off x="788071" y="992955"/>
            <a:ext cx="68263"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9"/>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ko-KR">
                <a:solidFill>
                  <a:srgbClr val="445569"/>
                </a:solidFill>
                <a:latin typeface="Calibri"/>
                <a:ea typeface="Calibri"/>
                <a:cs typeface="Calibri"/>
                <a:sym typeface="Calibri"/>
              </a:rPr>
              <a:t>결과 제시 3. 페이지 별 상세 기능</a:t>
            </a:r>
            <a:endParaRPr/>
          </a:p>
        </p:txBody>
      </p:sp>
      <p:sp>
        <p:nvSpPr>
          <p:cNvPr id="246" name="Google Shape;246;p19"/>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 name="Google Shape;247;p19"/>
          <p:cNvSpPr txBox="1"/>
          <p:nvPr/>
        </p:nvSpPr>
        <p:spPr>
          <a:xfrm>
            <a:off x="450981" y="5016469"/>
            <a:ext cx="3212700" cy="554100"/>
          </a:xfrm>
          <a:prstGeom prst="rect">
            <a:avLst/>
          </a:prstGeom>
          <a:noFill/>
          <a:ln>
            <a:noFill/>
          </a:ln>
        </p:spPr>
        <p:txBody>
          <a:bodyPr anchorCtr="0" anchor="t" bIns="45700" lIns="91425" spcFirstLastPara="1" rIns="91425" wrap="square" tIns="45700">
            <a:spAutoFit/>
          </a:bodyPr>
          <a:lstStyle/>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로그인 페이지</a:t>
            </a:r>
            <a:endParaRPr b="1" sz="1500">
              <a:solidFill>
                <a:schemeClr val="dk1"/>
              </a:solidFill>
              <a:latin typeface="Calibri"/>
              <a:ea typeface="Calibri"/>
              <a:cs typeface="Calibri"/>
              <a:sym typeface="Calibri"/>
            </a:endParaRPr>
          </a:p>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회원가입 페이지로 연결됨</a:t>
            </a:r>
            <a:endParaRPr b="1" sz="1500">
              <a:solidFill>
                <a:schemeClr val="dk1"/>
              </a:solidFill>
              <a:latin typeface="Calibri"/>
              <a:ea typeface="Calibri"/>
              <a:cs typeface="Calibri"/>
              <a:sym typeface="Calibri"/>
            </a:endParaRPr>
          </a:p>
        </p:txBody>
      </p:sp>
      <p:sp>
        <p:nvSpPr>
          <p:cNvPr id="248" name="Google Shape;248;p19"/>
          <p:cNvSpPr txBox="1"/>
          <p:nvPr/>
        </p:nvSpPr>
        <p:spPr>
          <a:xfrm>
            <a:off x="7526035" y="37645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 name="Google Shape;249;p19"/>
          <p:cNvSpPr txBox="1"/>
          <p:nvPr/>
        </p:nvSpPr>
        <p:spPr>
          <a:xfrm>
            <a:off x="7896200" y="5625244"/>
            <a:ext cx="419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pic>
        <p:nvPicPr>
          <p:cNvPr id="250" name="Google Shape;250;p19"/>
          <p:cNvPicPr preferRelativeResize="0"/>
          <p:nvPr/>
        </p:nvPicPr>
        <p:blipFill>
          <a:blip r:embed="rId3">
            <a:alphaModFix/>
          </a:blip>
          <a:stretch>
            <a:fillRect/>
          </a:stretch>
        </p:blipFill>
        <p:spPr>
          <a:xfrm>
            <a:off x="5495916" y="435296"/>
            <a:ext cx="4832272" cy="2791721"/>
          </a:xfrm>
          <a:prstGeom prst="rect">
            <a:avLst/>
          </a:prstGeom>
          <a:noFill/>
          <a:ln>
            <a:noFill/>
          </a:ln>
        </p:spPr>
      </p:pic>
      <p:cxnSp>
        <p:nvCxnSpPr>
          <p:cNvPr id="251" name="Google Shape;251;p19"/>
          <p:cNvCxnSpPr/>
          <p:nvPr/>
        </p:nvCxnSpPr>
        <p:spPr>
          <a:xfrm flipH="1">
            <a:off x="6147275" y="2662450"/>
            <a:ext cx="444900" cy="6273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19"/>
          <p:cNvCxnSpPr/>
          <p:nvPr/>
        </p:nvCxnSpPr>
        <p:spPr>
          <a:xfrm>
            <a:off x="8902625" y="2678313"/>
            <a:ext cx="487500" cy="636900"/>
          </a:xfrm>
          <a:prstGeom prst="straightConnector1">
            <a:avLst/>
          </a:prstGeom>
          <a:noFill/>
          <a:ln cap="flat" cmpd="sng" w="9525">
            <a:solidFill>
              <a:schemeClr val="dk2"/>
            </a:solidFill>
            <a:prstDash val="solid"/>
            <a:round/>
            <a:headEnd len="med" w="med" type="none"/>
            <a:tailEnd len="med" w="med" type="triangle"/>
          </a:ln>
        </p:spPr>
      </p:cxnSp>
      <p:pic>
        <p:nvPicPr>
          <p:cNvPr id="253" name="Google Shape;253;p19"/>
          <p:cNvPicPr preferRelativeResize="0"/>
          <p:nvPr/>
        </p:nvPicPr>
        <p:blipFill>
          <a:blip r:embed="rId4">
            <a:alphaModFix/>
          </a:blip>
          <a:stretch>
            <a:fillRect/>
          </a:stretch>
        </p:blipFill>
        <p:spPr>
          <a:xfrm>
            <a:off x="4315051" y="3662925"/>
            <a:ext cx="3419901" cy="2962025"/>
          </a:xfrm>
          <a:prstGeom prst="rect">
            <a:avLst/>
          </a:prstGeom>
          <a:noFill/>
          <a:ln>
            <a:noFill/>
          </a:ln>
        </p:spPr>
      </p:pic>
      <p:sp>
        <p:nvSpPr>
          <p:cNvPr id="254" name="Google Shape;254;p19"/>
          <p:cNvSpPr txBox="1"/>
          <p:nvPr/>
        </p:nvSpPr>
        <p:spPr>
          <a:xfrm>
            <a:off x="4035950" y="3228900"/>
            <a:ext cx="2507100" cy="400200"/>
          </a:xfrm>
          <a:prstGeom prst="rect">
            <a:avLst/>
          </a:prstGeom>
          <a:noFill/>
          <a:ln>
            <a:noFill/>
          </a:ln>
        </p:spPr>
        <p:txBody>
          <a:bodyPr anchorCtr="0" anchor="t" bIns="91425" lIns="91425" spcFirstLastPara="1" rIns="91425" wrap="square" tIns="91425">
            <a:noAutofit/>
          </a:bodyPr>
          <a:lstStyle/>
          <a:p>
            <a:pPr indent="-323850" lvl="0" marL="457200" rtl="0" algn="ctr">
              <a:spcBef>
                <a:spcPts val="0"/>
              </a:spcBef>
              <a:spcAft>
                <a:spcPts val="0"/>
              </a:spcAft>
              <a:buSzPts val="1500"/>
              <a:buChar char="●"/>
            </a:pPr>
            <a:r>
              <a:rPr b="1" lang="ko-KR" sz="1500"/>
              <a:t>14세 이상일 경우</a:t>
            </a:r>
            <a:endParaRPr b="1" sz="1500"/>
          </a:p>
        </p:txBody>
      </p:sp>
      <p:pic>
        <p:nvPicPr>
          <p:cNvPr id="255" name="Google Shape;255;p19"/>
          <p:cNvPicPr preferRelativeResize="0"/>
          <p:nvPr/>
        </p:nvPicPr>
        <p:blipFill>
          <a:blip r:embed="rId5">
            <a:alphaModFix/>
          </a:blip>
          <a:stretch>
            <a:fillRect/>
          </a:stretch>
        </p:blipFill>
        <p:spPr>
          <a:xfrm>
            <a:off x="8284000" y="3629100"/>
            <a:ext cx="3419901" cy="2907501"/>
          </a:xfrm>
          <a:prstGeom prst="rect">
            <a:avLst/>
          </a:prstGeom>
          <a:noFill/>
          <a:ln>
            <a:noFill/>
          </a:ln>
        </p:spPr>
      </p:pic>
      <p:sp>
        <p:nvSpPr>
          <p:cNvPr id="256" name="Google Shape;256;p19"/>
          <p:cNvSpPr txBox="1"/>
          <p:nvPr/>
        </p:nvSpPr>
        <p:spPr>
          <a:xfrm>
            <a:off x="9288000" y="2981950"/>
            <a:ext cx="2415900" cy="307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ko-KR" sz="1500"/>
              <a:t>14세 미만일 경우</a:t>
            </a:r>
            <a:endParaRPr b="1" sz="1500"/>
          </a:p>
          <a:p>
            <a:pPr indent="-323850" lvl="0" marL="457200" rtl="0" algn="l">
              <a:spcBef>
                <a:spcPts val="0"/>
              </a:spcBef>
              <a:spcAft>
                <a:spcPts val="0"/>
              </a:spcAft>
              <a:buSzPts val="1500"/>
              <a:buChar char="-"/>
            </a:pPr>
            <a:r>
              <a:rPr b="1" lang="ko-KR" sz="1500"/>
              <a:t>부모님 정보 추가</a:t>
            </a:r>
            <a:endParaRPr b="1" sz="1500"/>
          </a:p>
          <a:p>
            <a:pPr indent="0" lvl="0" marL="0" rtl="0" algn="l">
              <a:spcBef>
                <a:spcPts val="0"/>
              </a:spcBef>
              <a:spcAft>
                <a:spcPts val="0"/>
              </a:spcAft>
              <a:buNone/>
            </a:pPr>
            <a:r>
              <a:t/>
            </a:r>
            <a:endParaRPr b="1" sz="1500"/>
          </a:p>
        </p:txBody>
      </p:sp>
      <p:sp>
        <p:nvSpPr>
          <p:cNvPr id="257" name="Google Shape;257;p19"/>
          <p:cNvSpPr txBox="1"/>
          <p:nvPr/>
        </p:nvSpPr>
        <p:spPr>
          <a:xfrm>
            <a:off x="982476" y="1060713"/>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회원가입 및 로그인</a:t>
            </a:r>
            <a:endParaRPr>
              <a:solidFill>
                <a:schemeClr val="lt1"/>
              </a:solidFill>
            </a:endParaRPr>
          </a:p>
        </p:txBody>
      </p:sp>
      <p:pic>
        <p:nvPicPr>
          <p:cNvPr id="258" name="Google Shape;258;p19"/>
          <p:cNvPicPr preferRelativeResize="0"/>
          <p:nvPr/>
        </p:nvPicPr>
        <p:blipFill>
          <a:blip r:embed="rId6">
            <a:alphaModFix/>
          </a:blip>
          <a:stretch>
            <a:fillRect/>
          </a:stretch>
        </p:blipFill>
        <p:spPr>
          <a:xfrm>
            <a:off x="252338" y="1693025"/>
            <a:ext cx="3609999" cy="3128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0"/>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64" name="Google Shape;264;p20"/>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65" name="Google Shape;265;p20"/>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266" name="Google Shape;266;p20"/>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0"/>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ko-KR">
                <a:solidFill>
                  <a:srgbClr val="445569"/>
                </a:solidFill>
                <a:latin typeface="Calibri"/>
                <a:ea typeface="Calibri"/>
                <a:cs typeface="Calibri"/>
                <a:sym typeface="Calibri"/>
              </a:rPr>
              <a:t>결과 제시 3. 페이지 별 상세 기능</a:t>
            </a:r>
            <a:endParaRPr>
              <a:solidFill>
                <a:schemeClr val="dk1"/>
              </a:solidFill>
            </a:endParaRPr>
          </a:p>
        </p:txBody>
      </p:sp>
      <p:sp>
        <p:nvSpPr>
          <p:cNvPr id="268" name="Google Shape;268;p20"/>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 name="Google Shape;269;p20"/>
          <p:cNvSpPr txBox="1"/>
          <p:nvPr/>
        </p:nvSpPr>
        <p:spPr>
          <a:xfrm>
            <a:off x="7526035" y="37645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 name="Google Shape;270;p20"/>
          <p:cNvSpPr txBox="1"/>
          <p:nvPr/>
        </p:nvSpPr>
        <p:spPr>
          <a:xfrm>
            <a:off x="7896200" y="5625244"/>
            <a:ext cx="419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sp>
        <p:nvSpPr>
          <p:cNvPr id="271" name="Google Shape;271;p20"/>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여행지 추천</a:t>
            </a:r>
            <a:endParaRPr>
              <a:solidFill>
                <a:schemeClr val="lt1"/>
              </a:solidFill>
            </a:endParaRPr>
          </a:p>
        </p:txBody>
      </p:sp>
      <p:pic>
        <p:nvPicPr>
          <p:cNvPr id="272" name="Google Shape;272;p20"/>
          <p:cNvPicPr preferRelativeResize="0"/>
          <p:nvPr/>
        </p:nvPicPr>
        <p:blipFill>
          <a:blip r:embed="rId3">
            <a:alphaModFix/>
          </a:blip>
          <a:stretch>
            <a:fillRect/>
          </a:stretch>
        </p:blipFill>
        <p:spPr>
          <a:xfrm>
            <a:off x="788063" y="2002325"/>
            <a:ext cx="4695776" cy="2794400"/>
          </a:xfrm>
          <a:prstGeom prst="rect">
            <a:avLst/>
          </a:prstGeom>
          <a:noFill/>
          <a:ln>
            <a:noFill/>
          </a:ln>
        </p:spPr>
      </p:pic>
      <p:pic>
        <p:nvPicPr>
          <p:cNvPr id="273" name="Google Shape;273;p20"/>
          <p:cNvPicPr preferRelativeResize="0"/>
          <p:nvPr/>
        </p:nvPicPr>
        <p:blipFill>
          <a:blip r:embed="rId4">
            <a:alphaModFix/>
          </a:blip>
          <a:stretch>
            <a:fillRect/>
          </a:stretch>
        </p:blipFill>
        <p:spPr>
          <a:xfrm>
            <a:off x="6220350" y="1992675"/>
            <a:ext cx="4832274" cy="2794400"/>
          </a:xfrm>
          <a:prstGeom prst="rect">
            <a:avLst/>
          </a:prstGeom>
          <a:noFill/>
          <a:ln>
            <a:noFill/>
          </a:ln>
        </p:spPr>
      </p:pic>
      <p:sp>
        <p:nvSpPr>
          <p:cNvPr id="274" name="Google Shape;274;p20"/>
          <p:cNvSpPr txBox="1"/>
          <p:nvPr/>
        </p:nvSpPr>
        <p:spPr>
          <a:xfrm>
            <a:off x="849328" y="5161800"/>
            <a:ext cx="4634400" cy="1015800"/>
          </a:xfrm>
          <a:prstGeom prst="rect">
            <a:avLst/>
          </a:prstGeom>
          <a:noFill/>
          <a:ln>
            <a:noFill/>
          </a:ln>
        </p:spPr>
        <p:txBody>
          <a:bodyPr anchorCtr="0" anchor="t" bIns="45700" lIns="91425" spcFirstLastPara="1" rIns="91425" wrap="square" tIns="45700">
            <a:spAutoFit/>
          </a:bodyPr>
          <a:lstStyle/>
          <a:p>
            <a:pPr indent="-323850" lvl="0" marL="45720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지역마다 2가지 추천 여행지 사진을 슬라이드해서 볼 수 있음.</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카테고리를 클릭하면 그에 맞는 여행 지역 페이지가 열림</a:t>
            </a:r>
            <a:endParaRPr b="1" sz="1500">
              <a:solidFill>
                <a:schemeClr val="dk1"/>
              </a:solidFill>
              <a:latin typeface="Calibri"/>
              <a:ea typeface="Calibri"/>
              <a:cs typeface="Calibri"/>
              <a:sym typeface="Calibri"/>
            </a:endParaRPr>
          </a:p>
        </p:txBody>
      </p:sp>
      <p:cxnSp>
        <p:nvCxnSpPr>
          <p:cNvPr id="275" name="Google Shape;275;p20"/>
          <p:cNvCxnSpPr/>
          <p:nvPr/>
        </p:nvCxnSpPr>
        <p:spPr>
          <a:xfrm flipH="1" rot="10800000">
            <a:off x="5545200" y="3389875"/>
            <a:ext cx="613800" cy="9600"/>
          </a:xfrm>
          <a:prstGeom prst="straightConnector1">
            <a:avLst/>
          </a:prstGeom>
          <a:noFill/>
          <a:ln cap="flat" cmpd="sng" w="9525">
            <a:solidFill>
              <a:schemeClr val="dk2"/>
            </a:solidFill>
            <a:prstDash val="solid"/>
            <a:round/>
            <a:headEnd len="med" w="med" type="none"/>
            <a:tailEnd len="med" w="med" type="triangle"/>
          </a:ln>
        </p:spPr>
      </p:cxnSp>
      <p:sp>
        <p:nvSpPr>
          <p:cNvPr id="276" name="Google Shape;276;p20"/>
          <p:cNvSpPr txBox="1"/>
          <p:nvPr/>
        </p:nvSpPr>
        <p:spPr>
          <a:xfrm>
            <a:off x="6220350" y="5161800"/>
            <a:ext cx="48324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alibri"/>
              <a:buChar char="●"/>
            </a:pPr>
            <a:r>
              <a:rPr b="1" lang="ko-KR">
                <a:solidFill>
                  <a:schemeClr val="dk1"/>
                </a:solidFill>
              </a:rPr>
              <a:t>전체보기 클릭 시 여행 지역을 한번에 볼 수 있음</a:t>
            </a:r>
            <a:endParaRPr b="1" sz="15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1"/>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82" name="Google Shape;282;p21"/>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83" name="Google Shape;283;p21"/>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284" name="Google Shape;284;p21"/>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1"/>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ko-KR">
                <a:solidFill>
                  <a:srgbClr val="445569"/>
                </a:solidFill>
                <a:latin typeface="Calibri"/>
                <a:ea typeface="Calibri"/>
                <a:cs typeface="Calibri"/>
                <a:sym typeface="Calibri"/>
              </a:rPr>
              <a:t>결과 제시 3. 페이지 별 상세 기능</a:t>
            </a:r>
            <a:endParaRPr>
              <a:solidFill>
                <a:schemeClr val="dk1"/>
              </a:solidFill>
            </a:endParaRPr>
          </a:p>
        </p:txBody>
      </p:sp>
      <p:sp>
        <p:nvSpPr>
          <p:cNvPr id="286" name="Google Shape;286;p21"/>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7" name="Google Shape;287;p21"/>
          <p:cNvSpPr txBox="1"/>
          <p:nvPr/>
        </p:nvSpPr>
        <p:spPr>
          <a:xfrm>
            <a:off x="7526035" y="37645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8" name="Google Shape;288;p21"/>
          <p:cNvSpPr txBox="1"/>
          <p:nvPr/>
        </p:nvSpPr>
        <p:spPr>
          <a:xfrm>
            <a:off x="7896200" y="5625244"/>
            <a:ext cx="419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sp>
        <p:nvSpPr>
          <p:cNvPr id="289" name="Google Shape;289;p21"/>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여행지 추천</a:t>
            </a:r>
            <a:endParaRPr>
              <a:solidFill>
                <a:schemeClr val="lt1"/>
              </a:solidFill>
            </a:endParaRPr>
          </a:p>
        </p:txBody>
      </p:sp>
      <p:sp>
        <p:nvSpPr>
          <p:cNvPr id="290" name="Google Shape;290;p21"/>
          <p:cNvSpPr txBox="1"/>
          <p:nvPr/>
        </p:nvSpPr>
        <p:spPr>
          <a:xfrm>
            <a:off x="1752063" y="1592263"/>
            <a:ext cx="2767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291" name="Google Shape;291;p21"/>
          <p:cNvSpPr txBox="1"/>
          <p:nvPr/>
        </p:nvSpPr>
        <p:spPr>
          <a:xfrm>
            <a:off x="1239093" y="5161794"/>
            <a:ext cx="3212700" cy="785100"/>
          </a:xfrm>
          <a:prstGeom prst="rect">
            <a:avLst/>
          </a:prstGeom>
          <a:noFill/>
          <a:ln>
            <a:noFill/>
          </a:ln>
        </p:spPr>
        <p:txBody>
          <a:bodyPr anchorCtr="0" anchor="t" bIns="45700" lIns="91425" spcFirstLastPara="1" rIns="91425" wrap="square" tIns="45700">
            <a:spAutoFit/>
          </a:bodyPr>
          <a:lstStyle/>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원하는 지역을 누르면 2가지의 여행지 추천</a:t>
            </a:r>
            <a:endParaRPr b="1" sz="1500">
              <a:solidFill>
                <a:schemeClr val="dk1"/>
              </a:solidFill>
              <a:latin typeface="Calibri"/>
              <a:ea typeface="Calibri"/>
              <a:cs typeface="Calibri"/>
              <a:sym typeface="Calibri"/>
            </a:endParaRPr>
          </a:p>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식당, 카페 추천과 연결</a:t>
            </a:r>
            <a:endParaRPr b="1" sz="1500">
              <a:solidFill>
                <a:schemeClr val="dk1"/>
              </a:solidFill>
              <a:latin typeface="Calibri"/>
              <a:ea typeface="Calibri"/>
              <a:cs typeface="Calibri"/>
              <a:sym typeface="Calibri"/>
            </a:endParaRPr>
          </a:p>
        </p:txBody>
      </p:sp>
      <p:pic>
        <p:nvPicPr>
          <p:cNvPr id="292" name="Google Shape;292;p21"/>
          <p:cNvPicPr preferRelativeResize="0"/>
          <p:nvPr/>
        </p:nvPicPr>
        <p:blipFill>
          <a:blip r:embed="rId3">
            <a:alphaModFix/>
          </a:blip>
          <a:stretch>
            <a:fillRect/>
          </a:stretch>
        </p:blipFill>
        <p:spPr>
          <a:xfrm>
            <a:off x="1177862" y="2023925"/>
            <a:ext cx="4695773" cy="2736492"/>
          </a:xfrm>
          <a:prstGeom prst="rect">
            <a:avLst/>
          </a:prstGeom>
          <a:noFill/>
          <a:ln>
            <a:noFill/>
          </a:ln>
        </p:spPr>
      </p:pic>
      <p:pic>
        <p:nvPicPr>
          <p:cNvPr id="293" name="Google Shape;293;p21"/>
          <p:cNvPicPr preferRelativeResize="0"/>
          <p:nvPr/>
        </p:nvPicPr>
        <p:blipFill>
          <a:blip r:embed="rId4">
            <a:alphaModFix/>
          </a:blip>
          <a:stretch>
            <a:fillRect/>
          </a:stretch>
        </p:blipFill>
        <p:spPr>
          <a:xfrm>
            <a:off x="6735250" y="2023925"/>
            <a:ext cx="3990140" cy="3922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99" name="Google Shape;299;p22"/>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300" name="Google Shape;300;p22"/>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301" name="Google Shape;301;p22"/>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22"/>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ko-KR">
                <a:solidFill>
                  <a:srgbClr val="445569"/>
                </a:solidFill>
                <a:latin typeface="Calibri"/>
                <a:ea typeface="Calibri"/>
                <a:cs typeface="Calibri"/>
                <a:sym typeface="Calibri"/>
              </a:rPr>
              <a:t>결과 제시 3. 페이지 별 상세 기능</a:t>
            </a:r>
            <a:endParaRPr>
              <a:solidFill>
                <a:schemeClr val="dk1"/>
              </a:solidFill>
            </a:endParaRPr>
          </a:p>
        </p:txBody>
      </p:sp>
      <p:sp>
        <p:nvSpPr>
          <p:cNvPr id="303" name="Google Shape;303;p22"/>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4" name="Google Shape;304;p22"/>
          <p:cNvSpPr txBox="1"/>
          <p:nvPr/>
        </p:nvSpPr>
        <p:spPr>
          <a:xfrm>
            <a:off x="7526035" y="37645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22"/>
          <p:cNvSpPr txBox="1"/>
          <p:nvPr/>
        </p:nvSpPr>
        <p:spPr>
          <a:xfrm>
            <a:off x="7896200" y="5625244"/>
            <a:ext cx="419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sp>
        <p:nvSpPr>
          <p:cNvPr id="306" name="Google Shape;306;p22"/>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식당 및 카페</a:t>
            </a:r>
            <a:r>
              <a:rPr b="1" lang="ko-KR" sz="1800">
                <a:solidFill>
                  <a:schemeClr val="lt1"/>
                </a:solidFill>
                <a:latin typeface="Calibri"/>
                <a:ea typeface="Calibri"/>
                <a:cs typeface="Calibri"/>
                <a:sym typeface="Calibri"/>
              </a:rPr>
              <a:t> 추천</a:t>
            </a:r>
            <a:endParaRPr>
              <a:solidFill>
                <a:schemeClr val="lt1"/>
              </a:solidFill>
            </a:endParaRPr>
          </a:p>
        </p:txBody>
      </p:sp>
      <p:sp>
        <p:nvSpPr>
          <p:cNvPr id="307" name="Google Shape;307;p22"/>
          <p:cNvSpPr txBox="1"/>
          <p:nvPr/>
        </p:nvSpPr>
        <p:spPr>
          <a:xfrm>
            <a:off x="1752063" y="1592263"/>
            <a:ext cx="2767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08" name="Google Shape;308;p22"/>
          <p:cNvSpPr txBox="1"/>
          <p:nvPr/>
        </p:nvSpPr>
        <p:spPr>
          <a:xfrm>
            <a:off x="1752086" y="5857125"/>
            <a:ext cx="8216700" cy="554100"/>
          </a:xfrm>
          <a:prstGeom prst="rect">
            <a:avLst/>
          </a:prstGeom>
          <a:noFill/>
          <a:ln>
            <a:noFill/>
          </a:ln>
        </p:spPr>
        <p:txBody>
          <a:bodyPr anchorCtr="0" anchor="t" bIns="45700" lIns="91425" spcFirstLastPara="1" rIns="91425" wrap="square" tIns="45700">
            <a:spAutoFit/>
          </a:bodyPr>
          <a:lstStyle/>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각 지역마다 유명한 식당 및 카페를 총 4곳 추천</a:t>
            </a:r>
            <a:endParaRPr b="1" sz="1500">
              <a:solidFill>
                <a:schemeClr val="dk1"/>
              </a:solidFill>
              <a:latin typeface="Calibri"/>
              <a:ea typeface="Calibri"/>
              <a:cs typeface="Calibri"/>
              <a:sym typeface="Calibri"/>
            </a:endParaRPr>
          </a:p>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페이지 첫 로딩시 애니메이션 효과</a:t>
            </a:r>
            <a:endParaRPr b="1" sz="1500">
              <a:solidFill>
                <a:schemeClr val="dk1"/>
              </a:solidFill>
              <a:latin typeface="Calibri"/>
              <a:ea typeface="Calibri"/>
              <a:cs typeface="Calibri"/>
              <a:sym typeface="Calibri"/>
            </a:endParaRPr>
          </a:p>
        </p:txBody>
      </p:sp>
      <p:pic>
        <p:nvPicPr>
          <p:cNvPr id="309" name="Google Shape;309;p22"/>
          <p:cNvPicPr preferRelativeResize="0"/>
          <p:nvPr/>
        </p:nvPicPr>
        <p:blipFill>
          <a:blip r:embed="rId3">
            <a:alphaModFix/>
          </a:blip>
          <a:stretch>
            <a:fillRect/>
          </a:stretch>
        </p:blipFill>
        <p:spPr>
          <a:xfrm>
            <a:off x="1814176" y="1744476"/>
            <a:ext cx="3622066" cy="3880774"/>
          </a:xfrm>
          <a:prstGeom prst="rect">
            <a:avLst/>
          </a:prstGeom>
          <a:noFill/>
          <a:ln>
            <a:noFill/>
          </a:ln>
        </p:spPr>
      </p:pic>
      <p:pic>
        <p:nvPicPr>
          <p:cNvPr id="310" name="Google Shape;310;p22"/>
          <p:cNvPicPr preferRelativeResize="0"/>
          <p:nvPr/>
        </p:nvPicPr>
        <p:blipFill>
          <a:blip r:embed="rId4">
            <a:alphaModFix/>
          </a:blip>
          <a:stretch>
            <a:fillRect/>
          </a:stretch>
        </p:blipFill>
        <p:spPr>
          <a:xfrm>
            <a:off x="6346775" y="1744475"/>
            <a:ext cx="3622074" cy="38807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3"/>
          <p:cNvSpPr txBox="1"/>
          <p:nvPr/>
        </p:nvSpPr>
        <p:spPr>
          <a:xfrm>
            <a:off x="0" y="2023745"/>
            <a:ext cx="12192000" cy="267525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chemeClr val="lt1"/>
              </a:solidFill>
            </a:endParaRPr>
          </a:p>
        </p:txBody>
      </p:sp>
      <p:sp>
        <p:nvSpPr>
          <p:cNvPr id="316" name="Google Shape;316;p23"/>
          <p:cNvSpPr txBox="1"/>
          <p:nvPr/>
        </p:nvSpPr>
        <p:spPr>
          <a:xfrm>
            <a:off x="17780" y="-31750"/>
            <a:ext cx="1160145"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317" name="Google Shape;317;p23"/>
          <p:cNvSpPr txBox="1"/>
          <p:nvPr/>
        </p:nvSpPr>
        <p:spPr>
          <a:xfrm>
            <a:off x="849630" y="66675"/>
            <a:ext cx="2416175"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318" name="Google Shape;318;p23"/>
          <p:cNvCxnSpPr/>
          <p:nvPr/>
        </p:nvCxnSpPr>
        <p:spPr>
          <a:xfrm>
            <a:off x="3575685" y="384810"/>
            <a:ext cx="7477125" cy="8255"/>
          </a:xfrm>
          <a:prstGeom prst="straightConnector1">
            <a:avLst/>
          </a:prstGeom>
          <a:noFill/>
          <a:ln cap="flat" cmpd="sng" w="9525">
            <a:solidFill>
              <a:srgbClr val="445569"/>
            </a:solidFill>
            <a:prstDash val="solid"/>
            <a:miter lim="800000"/>
            <a:headEnd len="sm" w="sm" type="none"/>
            <a:tailEnd len="sm" w="sm" type="none"/>
          </a:ln>
        </p:spPr>
      </p:cxnSp>
      <p:sp>
        <p:nvSpPr>
          <p:cNvPr id="319" name="Google Shape;319;p23"/>
          <p:cNvSpPr/>
          <p:nvPr/>
        </p:nvSpPr>
        <p:spPr>
          <a:xfrm>
            <a:off x="788035" y="993140"/>
            <a:ext cx="68580"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23"/>
          <p:cNvSpPr txBox="1"/>
          <p:nvPr/>
        </p:nvSpPr>
        <p:spPr>
          <a:xfrm>
            <a:off x="982345" y="384810"/>
            <a:ext cx="3241040" cy="3079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ko-KR">
                <a:solidFill>
                  <a:srgbClr val="445569"/>
                </a:solidFill>
                <a:latin typeface="Calibri"/>
                <a:ea typeface="Calibri"/>
                <a:cs typeface="Calibri"/>
                <a:sym typeface="Calibri"/>
              </a:rPr>
              <a:t>결과 제시 4. 데모</a:t>
            </a:r>
            <a:endParaRPr>
              <a:solidFill>
                <a:schemeClr val="dk1"/>
              </a:solidFill>
            </a:endParaRPr>
          </a:p>
        </p:txBody>
      </p:sp>
      <p:sp>
        <p:nvSpPr>
          <p:cNvPr id="321" name="Google Shape;321;p23"/>
          <p:cNvSpPr txBox="1"/>
          <p:nvPr/>
        </p:nvSpPr>
        <p:spPr>
          <a:xfrm>
            <a:off x="982345" y="1060450"/>
            <a:ext cx="2639060" cy="36957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프로젝트 완성본 사이트</a:t>
            </a:r>
            <a:endParaRPr>
              <a:solidFill>
                <a:schemeClr val="lt1"/>
              </a:solidFill>
            </a:endParaRPr>
          </a:p>
        </p:txBody>
      </p:sp>
      <p:sp>
        <p:nvSpPr>
          <p:cNvPr id="322" name="Google Shape;322;p23"/>
          <p:cNvSpPr txBox="1"/>
          <p:nvPr/>
        </p:nvSpPr>
        <p:spPr>
          <a:xfrm>
            <a:off x="1751965" y="1592580"/>
            <a:ext cx="2767965" cy="3695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23" name="Google Shape;323;p23"/>
          <p:cNvSpPr txBox="1"/>
          <p:nvPr/>
        </p:nvSpPr>
        <p:spPr>
          <a:xfrm>
            <a:off x="2213610" y="3175000"/>
            <a:ext cx="7176770" cy="509270"/>
          </a:xfrm>
          <a:prstGeom prst="rect">
            <a:avLst/>
          </a:prstGeom>
          <a:noFill/>
          <a:ln>
            <a:noFill/>
          </a:ln>
        </p:spPr>
        <p:txBody>
          <a:bodyPr wrap="square" lIns="91440" tIns="91440" rIns="91440" bIns="91440" numCol="1" vert="horz" anchor="ctr">
            <a:noAutofit/>
          </a:bodyPr>
          <a:lstStyle/>
          <a:p>
            <a:pPr marL="0" indent="0" rtl="0" algn="ctr" latinLnBrk="0">
              <a:spcBef>
                <a:spcPts val="0"/>
              </a:spcBef>
              <a:spcAft>
                <a:spcPts val="0"/>
              </a:spcAft>
              <a:buFontTx/>
              <a:buNone/>
            </a:pPr>
            <a:r>
              <a:rPr lang="ko-KR" sz="2400" b="1">
                <a:solidFill>
                  <a:schemeClr val="hlink"/>
                </a:solidFill>
              </a:rPr>
              <a:t>https://apej88.github.io/WellTravel/</a:t>
            </a:r>
            <a:endParaRPr lang="ko-KR" altLang="en-US" sz="2400" b="1">
              <a:solidFill>
                <a:schemeClr val="hlin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3">
            <a:alphaModFix/>
          </a:blip>
          <a:srcRect b="0" l="0" r="0" t="0"/>
          <a:stretch/>
        </p:blipFill>
        <p:spPr>
          <a:xfrm flipH="1">
            <a:off x="5231778" y="0"/>
            <a:ext cx="396169" cy="6858000"/>
          </a:xfrm>
          <a:prstGeom prst="rect">
            <a:avLst/>
          </a:prstGeom>
          <a:noFill/>
          <a:ln>
            <a:noFill/>
          </a:ln>
        </p:spPr>
      </p:pic>
      <p:sp>
        <p:nvSpPr>
          <p:cNvPr id="31" name="Google Shape;31;p6"/>
          <p:cNvSpPr txBox="1"/>
          <p:nvPr/>
        </p:nvSpPr>
        <p:spPr>
          <a:xfrm>
            <a:off x="6296549" y="1485945"/>
            <a:ext cx="3673200" cy="431100"/>
          </a:xfrm>
          <a:prstGeom prst="rect">
            <a:avLst/>
          </a:prstGeom>
          <a:noFill/>
          <a:ln>
            <a:noFill/>
          </a:ln>
        </p:spPr>
        <p:txBody>
          <a:bodyPr anchorCtr="0" anchor="t" bIns="0" lIns="91425" spcFirstLastPara="1" rIns="91425" wrap="square" tIns="0">
            <a:spAutoFit/>
          </a:bodyPr>
          <a:lstStyle/>
          <a:p>
            <a:pPr indent="-406400" lvl="0" marL="457200" marR="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프로젝트 배경</a:t>
            </a:r>
            <a:endParaRPr/>
          </a:p>
        </p:txBody>
      </p:sp>
      <p:sp>
        <p:nvSpPr>
          <p:cNvPr id="32" name="Google Shape;32;p6"/>
          <p:cNvSpPr txBox="1"/>
          <p:nvPr/>
        </p:nvSpPr>
        <p:spPr>
          <a:xfrm>
            <a:off x="6296549" y="2287034"/>
            <a:ext cx="4969200" cy="431100"/>
          </a:xfrm>
          <a:prstGeom prst="rect">
            <a:avLst/>
          </a:prstGeom>
          <a:noFill/>
          <a:ln>
            <a:noFill/>
          </a:ln>
        </p:spPr>
        <p:txBody>
          <a:bodyPr anchorCtr="0" anchor="t" bIns="0" lIns="91425" spcFirstLastPara="1" rIns="91425" wrap="square" tIns="0">
            <a:spAutoFit/>
          </a:bodyPr>
          <a:lstStyle/>
          <a:p>
            <a:pPr indent="-406400" lvl="0" marL="457200" marR="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 프로젝트 팀 구성 및 역할</a:t>
            </a:r>
            <a:endParaRPr/>
          </a:p>
        </p:txBody>
      </p:sp>
      <p:sp>
        <p:nvSpPr>
          <p:cNvPr id="33" name="Google Shape;33;p6"/>
          <p:cNvSpPr txBox="1"/>
          <p:nvPr/>
        </p:nvSpPr>
        <p:spPr>
          <a:xfrm>
            <a:off x="6296549" y="3088123"/>
            <a:ext cx="5293200" cy="431100"/>
          </a:xfrm>
          <a:prstGeom prst="rect">
            <a:avLst/>
          </a:prstGeom>
          <a:noFill/>
          <a:ln>
            <a:noFill/>
          </a:ln>
        </p:spPr>
        <p:txBody>
          <a:bodyPr anchorCtr="0" anchor="t" bIns="0" lIns="91425" spcFirstLastPara="1" rIns="91425" wrap="square" tIns="0">
            <a:spAutoFit/>
          </a:bodyPr>
          <a:lstStyle/>
          <a:p>
            <a:pPr indent="-406400" lvl="0" marL="457200" marR="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 프로젝트 수행 절차 및 방법 </a:t>
            </a:r>
            <a:endParaRPr/>
          </a:p>
        </p:txBody>
      </p:sp>
      <p:sp>
        <p:nvSpPr>
          <p:cNvPr id="34" name="Google Shape;34;p6"/>
          <p:cNvSpPr txBox="1"/>
          <p:nvPr/>
        </p:nvSpPr>
        <p:spPr>
          <a:xfrm>
            <a:off x="6296550" y="3889225"/>
            <a:ext cx="3998700" cy="431100"/>
          </a:xfrm>
          <a:prstGeom prst="rect">
            <a:avLst/>
          </a:prstGeom>
          <a:noFill/>
          <a:ln>
            <a:noFill/>
          </a:ln>
        </p:spPr>
        <p:txBody>
          <a:bodyPr anchorCtr="0" anchor="t" bIns="0" lIns="91425" spcFirstLastPara="1" rIns="91425" wrap="square" tIns="0">
            <a:spAutoFit/>
          </a:bodyPr>
          <a:lstStyle/>
          <a:p>
            <a:pPr indent="-406400" lvl="0" marL="45720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프로젝트 수행 결과</a:t>
            </a:r>
            <a:endParaRPr/>
          </a:p>
        </p:txBody>
      </p:sp>
      <p:sp>
        <p:nvSpPr>
          <p:cNvPr id="35" name="Google Shape;35;p6"/>
          <p:cNvSpPr/>
          <p:nvPr/>
        </p:nvSpPr>
        <p:spPr>
          <a:xfrm>
            <a:off x="1" y="0"/>
            <a:ext cx="5231780" cy="6858000"/>
          </a:xfrm>
          <a:prstGeom prst="rect">
            <a:avLst/>
          </a:prstGeom>
          <a:solidFill>
            <a:srgbClr val="4455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4000">
                <a:solidFill>
                  <a:schemeClr val="lt1"/>
                </a:solidFill>
                <a:latin typeface="Calibri"/>
                <a:ea typeface="Calibri"/>
                <a:cs typeface="Calibri"/>
                <a:sym typeface="Calibri"/>
              </a:rPr>
              <a:t>목차</a:t>
            </a:r>
            <a:endParaRPr sz="4000">
              <a:solidFill>
                <a:schemeClr val="lt1"/>
              </a:solidFill>
              <a:latin typeface="Calibri"/>
              <a:ea typeface="Calibri"/>
              <a:cs typeface="Calibri"/>
              <a:sym typeface="Calibri"/>
            </a:endParaRPr>
          </a:p>
        </p:txBody>
      </p:sp>
      <p:sp>
        <p:nvSpPr>
          <p:cNvPr id="36" name="Google Shape;36;p6"/>
          <p:cNvSpPr txBox="1"/>
          <p:nvPr/>
        </p:nvSpPr>
        <p:spPr>
          <a:xfrm>
            <a:off x="6296550" y="4690325"/>
            <a:ext cx="3472500" cy="5313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느낀</a:t>
            </a:r>
            <a:r>
              <a:rPr b="1" lang="ko-KR" sz="2800">
                <a:solidFill>
                  <a:srgbClr val="445569"/>
                </a:solidFill>
                <a:latin typeface="Calibri"/>
                <a:ea typeface="Calibri"/>
                <a:cs typeface="Calibri"/>
                <a:sym typeface="Calibri"/>
              </a:rPr>
              <a:t> 점</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4"/>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05 </a:t>
            </a:r>
            <a:endParaRPr b="1" sz="4000">
              <a:solidFill>
                <a:srgbClr val="445569"/>
              </a:solidFill>
              <a:latin typeface="Arial"/>
              <a:ea typeface="Arial"/>
              <a:cs typeface="Arial"/>
              <a:sym typeface="Arial"/>
            </a:endParaRPr>
          </a:p>
        </p:txBody>
      </p:sp>
      <p:sp>
        <p:nvSpPr>
          <p:cNvPr id="329" name="Google Shape;329;p24"/>
          <p:cNvSpPr txBox="1"/>
          <p:nvPr/>
        </p:nvSpPr>
        <p:spPr>
          <a:xfrm>
            <a:off x="849313" y="66675"/>
            <a:ext cx="10438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느낀 점</a:t>
            </a:r>
            <a:endParaRPr/>
          </a:p>
        </p:txBody>
      </p:sp>
      <p:cxnSp>
        <p:nvCxnSpPr>
          <p:cNvPr id="330" name="Google Shape;330;p24"/>
          <p:cNvCxnSpPr/>
          <p:nvPr/>
        </p:nvCxnSpPr>
        <p:spPr>
          <a:xfrm flipH="1" rot="10800000">
            <a:off x="1893189" y="393700"/>
            <a:ext cx="9927336" cy="10964"/>
          </a:xfrm>
          <a:prstGeom prst="straightConnector1">
            <a:avLst/>
          </a:prstGeom>
          <a:noFill/>
          <a:ln cap="flat" cmpd="sng" w="9525">
            <a:solidFill>
              <a:srgbClr val="445569"/>
            </a:solidFill>
            <a:prstDash val="solid"/>
            <a:miter lim="800000"/>
            <a:headEnd len="sm" w="sm" type="none"/>
            <a:tailEnd len="sm" w="sm" type="none"/>
          </a:ln>
        </p:spPr>
      </p:cxnSp>
      <p:sp>
        <p:nvSpPr>
          <p:cNvPr id="331" name="Google Shape;331;p24"/>
          <p:cNvSpPr txBox="1"/>
          <p:nvPr/>
        </p:nvSpPr>
        <p:spPr>
          <a:xfrm>
            <a:off x="869791" y="715809"/>
            <a:ext cx="10657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323F4F"/>
                </a:solidFill>
                <a:latin typeface="Calibri"/>
                <a:ea typeface="Calibri"/>
                <a:cs typeface="Calibri"/>
                <a:sym typeface="Calibri"/>
              </a:rPr>
              <a:t>[</a:t>
            </a:r>
            <a:endParaRPr/>
          </a:p>
        </p:txBody>
      </p:sp>
      <p:sp>
        <p:nvSpPr>
          <p:cNvPr id="332" name="Google Shape;332;p24"/>
          <p:cNvSpPr txBox="1"/>
          <p:nvPr/>
        </p:nvSpPr>
        <p:spPr>
          <a:xfrm>
            <a:off x="778272" y="1907779"/>
            <a:ext cx="10854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1" sz="1600">
              <a:solidFill>
                <a:srgbClr val="323F4F"/>
              </a:solidFill>
              <a:latin typeface="Calibri"/>
              <a:ea typeface="Calibri"/>
              <a:cs typeface="Calibri"/>
              <a:sym typeface="Calibri"/>
            </a:endParaRPr>
          </a:p>
        </p:txBody>
      </p:sp>
      <p:sp>
        <p:nvSpPr>
          <p:cNvPr id="333" name="Google Shape;333;p24"/>
          <p:cNvSpPr/>
          <p:nvPr/>
        </p:nvSpPr>
        <p:spPr>
          <a:xfrm>
            <a:off x="688940" y="864228"/>
            <a:ext cx="82204" cy="927618"/>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34" name="Google Shape;334;p24"/>
          <p:cNvGraphicFramePr/>
          <p:nvPr/>
        </p:nvGraphicFramePr>
        <p:xfrm>
          <a:off x="688951" y="676278"/>
          <a:ext cx="3000000" cy="3000000"/>
        </p:xfrm>
        <a:graphic>
          <a:graphicData uri="http://schemas.openxmlformats.org/drawingml/2006/table">
            <a:tbl>
              <a:tblPr bandRow="1" firstRow="1">
                <a:noFill/>
                <a:tableStyleId>{08CA59CF-56A6-4629-9FD9-63BE5BE62B53}</a:tableStyleId>
              </a:tblPr>
              <a:tblGrid>
                <a:gridCol w="1816850"/>
                <a:gridCol w="9198300"/>
              </a:tblGrid>
              <a:tr h="638675">
                <a:tc>
                  <a:txBody>
                    <a:bodyPr/>
                    <a:lstStyle/>
                    <a:p>
                      <a:pPr indent="0" lvl="0" marL="0" marR="0" rtl="0" algn="ctr">
                        <a:spcBef>
                          <a:spcPts val="0"/>
                        </a:spcBef>
                        <a:spcAft>
                          <a:spcPts val="0"/>
                        </a:spcAft>
                        <a:buNone/>
                      </a:pPr>
                      <a:r>
                        <a:rPr lang="ko-KR" sz="1800" u="none" cap="none" strike="noStrike"/>
                        <a:t>구분</a:t>
                      </a:r>
                      <a:endParaRPr/>
                    </a:p>
                  </a:txBody>
                  <a:tcPr marT="45750" marB="45750" marR="91450" marL="91450" anchor="ctr"/>
                </a:tc>
                <a:tc>
                  <a:txBody>
                    <a:bodyPr/>
                    <a:lstStyle/>
                    <a:p>
                      <a:pPr indent="0" lvl="0" marL="0" marR="0" rtl="0" algn="ctr">
                        <a:spcBef>
                          <a:spcPts val="0"/>
                        </a:spcBef>
                        <a:spcAft>
                          <a:spcPts val="0"/>
                        </a:spcAft>
                        <a:buNone/>
                      </a:pPr>
                      <a:r>
                        <a:rPr lang="ko-KR" sz="1800" u="none" cap="none" strike="noStrike"/>
                        <a:t>내용</a:t>
                      </a:r>
                      <a:endParaRPr/>
                    </a:p>
                  </a:txBody>
                  <a:tcPr marT="45750" marB="45750" marR="91450" marL="91450" anchor="ctr"/>
                </a:tc>
              </a:tr>
              <a:tr h="1728500">
                <a:tc>
                  <a:txBody>
                    <a:bodyPr/>
                    <a:lstStyle/>
                    <a:p>
                      <a:pPr indent="0" lvl="0" marL="0" marR="0" rtl="0" algn="ctr">
                        <a:spcBef>
                          <a:spcPts val="0"/>
                        </a:spcBef>
                        <a:spcAft>
                          <a:spcPts val="0"/>
                        </a:spcAft>
                        <a:buNone/>
                      </a:pPr>
                      <a:r>
                        <a:rPr i="0" lang="ko-KR" sz="1600" u="none" cap="none" strike="noStrike"/>
                        <a:t>프로젝트 </a:t>
                      </a:r>
                      <a:endParaRPr i="0" sz="1600" u="none" cap="none" strike="noStrike"/>
                    </a:p>
                    <a:p>
                      <a:pPr indent="0" lvl="0" marL="0" marR="0" rtl="0" algn="ctr">
                        <a:spcBef>
                          <a:spcPts val="0"/>
                        </a:spcBef>
                        <a:spcAft>
                          <a:spcPts val="0"/>
                        </a:spcAft>
                        <a:buNone/>
                      </a:pPr>
                      <a:r>
                        <a:rPr i="0" lang="ko-KR" sz="1600" u="none" cap="none" strike="noStrike"/>
                        <a:t>수행 상 어려움 </a:t>
                      </a:r>
                      <a:endParaRPr i="0" sz="1600" u="none" cap="none" strike="noStrike"/>
                    </a:p>
                    <a:p>
                      <a:pPr indent="0" lvl="0" marL="0" marR="0" rtl="0" algn="ctr">
                        <a:spcBef>
                          <a:spcPts val="0"/>
                        </a:spcBef>
                        <a:spcAft>
                          <a:spcPts val="0"/>
                        </a:spcAft>
                        <a:buNone/>
                      </a:pPr>
                      <a:r>
                        <a:rPr i="0" lang="ko-KR" sz="1600" u="none" cap="none" strike="noStrike"/>
                        <a:t>극복 사례</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spcBef>
                          <a:spcPts val="0"/>
                        </a:spcBef>
                        <a:spcAft>
                          <a:spcPts val="0"/>
                        </a:spcAft>
                        <a:buClr>
                          <a:schemeClr val="dk1"/>
                        </a:buClr>
                        <a:buSzPts val="1400"/>
                        <a:buFont typeface="Arial"/>
                        <a:buChar char="•"/>
                      </a:pPr>
                      <a:r>
                        <a:rPr i="1" lang="ko-KR"/>
                        <a:t>프로젝트의 주제를 정할 때 어려움이 있었습니다. 그러나 각자 생각해보는 시간을 가졌고, 각자의 생각을 표현하고 서로의 의견을 존중함으로써 최적의 주제를 선정할 수 있게 되었습니다.</a:t>
                      </a:r>
                      <a:endParaRPr i="1"/>
                    </a:p>
                    <a:p>
                      <a:pPr indent="0" lvl="0" marL="0" marR="0" rtl="0" algn="l">
                        <a:spcBef>
                          <a:spcPts val="0"/>
                        </a:spcBef>
                        <a:spcAft>
                          <a:spcPts val="0"/>
                        </a:spcAft>
                        <a:buNone/>
                      </a:pPr>
                      <a:r>
                        <a:t/>
                      </a:r>
                      <a:endParaRPr i="1"/>
                    </a:p>
                    <a:p>
                      <a:pPr indent="-285750" lvl="0" marL="285750" marR="0" rtl="0" algn="l">
                        <a:spcBef>
                          <a:spcPts val="0"/>
                        </a:spcBef>
                        <a:spcAft>
                          <a:spcPts val="0"/>
                        </a:spcAft>
                        <a:buSzPts val="1400"/>
                        <a:buChar char="•"/>
                      </a:pPr>
                      <a:r>
                        <a:rPr i="1" lang="ko-KR"/>
                        <a:t>팀원의 코드를 합칠 때 예상치 못하게 디자인이 깨지는 문제가 발생했습니다. 이때, 서로의 코드를 상세하게 설명하고 토의하며 협력하여 문제를 해결하는 방법을 찾았습니다.</a:t>
                      </a:r>
                      <a:endParaRPr i="1"/>
                    </a:p>
                  </a:txBody>
                  <a:tcPr marT="4225" marB="0" marR="4225" marL="36000" anchor="ctr"/>
                </a:tc>
              </a:tr>
              <a:tr h="1728500">
                <a:tc>
                  <a:txBody>
                    <a:bodyPr/>
                    <a:lstStyle/>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프로젝트에서 </a:t>
                      </a:r>
                      <a:endParaRPr i="0" sz="1600" u="none" cap="none" strike="noStrike"/>
                    </a:p>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잘한 부분</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lnSpc>
                          <a:spcPct val="130000"/>
                        </a:lnSpc>
                        <a:spcBef>
                          <a:spcPts val="0"/>
                        </a:spcBef>
                        <a:spcAft>
                          <a:spcPts val="0"/>
                        </a:spcAft>
                        <a:buClr>
                          <a:schemeClr val="dk1"/>
                        </a:buClr>
                        <a:buSzPts val="1400"/>
                        <a:buFont typeface="Arial"/>
                        <a:buChar char="•"/>
                      </a:pPr>
                      <a:r>
                        <a:rPr i="1" lang="ko-KR"/>
                        <a:t>궁금한 점이나 아이디어가 생기면 바로바로 소통을 통해서 해결했습니다.</a:t>
                      </a:r>
                      <a:endParaRPr i="1"/>
                    </a:p>
                    <a:p>
                      <a:pPr indent="-285750" lvl="0" marL="285750" marR="0" rtl="0" algn="l">
                        <a:lnSpc>
                          <a:spcPct val="130000"/>
                        </a:lnSpc>
                        <a:spcBef>
                          <a:spcPts val="0"/>
                        </a:spcBef>
                        <a:spcAft>
                          <a:spcPts val="0"/>
                        </a:spcAft>
                        <a:buClr>
                          <a:schemeClr val="dk1"/>
                        </a:buClr>
                        <a:buSzPts val="1400"/>
                        <a:buFont typeface="Arial"/>
                        <a:buChar char="•"/>
                      </a:pPr>
                      <a:r>
                        <a:rPr i="1" lang="ko-KR"/>
                        <a:t>팀원 간 각자 맡은 역할을 책임감 있게 수행해 주어서 서로 부담 없이 각자의 임무에 집중할 수 있었습니다.</a:t>
                      </a:r>
                      <a:endParaRPr i="1"/>
                    </a:p>
                    <a:p>
                      <a:pPr indent="-285750" lvl="0" marL="285750" marR="0" rtl="0" algn="l">
                        <a:lnSpc>
                          <a:spcPct val="130000"/>
                        </a:lnSpc>
                        <a:spcBef>
                          <a:spcPts val="0"/>
                        </a:spcBef>
                        <a:spcAft>
                          <a:spcPts val="0"/>
                        </a:spcAft>
                        <a:buSzPts val="1400"/>
                        <a:buChar char="•"/>
                      </a:pPr>
                      <a:r>
                        <a:rPr i="1" lang="ko-KR"/>
                        <a:t>각자만든 내용들을 연결하는 과정에서 개인의 내용을 서로 이해할 수 있도록 설명해주어 빠르게 결합할 수 있었습니다. </a:t>
                      </a:r>
                      <a:endParaRPr i="1"/>
                    </a:p>
                  </a:txBody>
                  <a:tcPr marT="4225" marB="0" marR="4225" marL="36000" anchor="ctr"/>
                </a:tc>
              </a:tr>
              <a:tr h="1728500">
                <a:tc>
                  <a:txBody>
                    <a:bodyPr/>
                    <a:lstStyle/>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프로젝트에서 </a:t>
                      </a:r>
                      <a:endParaRPr i="0" sz="1600" u="none" cap="none" strike="noStrike"/>
                    </a:p>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아쉬운 부분</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spcBef>
                          <a:spcPts val="0"/>
                        </a:spcBef>
                        <a:spcAft>
                          <a:spcPts val="0"/>
                        </a:spcAft>
                        <a:buClr>
                          <a:schemeClr val="dk1"/>
                        </a:buClr>
                        <a:buSzPts val="1400"/>
                        <a:buFont typeface="Arial"/>
                        <a:buChar char="•"/>
                      </a:pPr>
                      <a:r>
                        <a:rPr i="1" lang="ko-KR"/>
                        <a:t>projectex를 하며 기본적인 홈페이지 구성과 디자인에 손쉽게 다가갈 수 있었지만 이를 변형하고 추가하는 과정</a:t>
                      </a:r>
                      <a:r>
                        <a:rPr i="1" lang="ko-KR"/>
                        <a:t>에서 약간의 오류와 막힘이 있어서 이를 해결하는 데 시간이 소모된 것 같았습니다.</a:t>
                      </a:r>
                      <a:endParaRPr i="1"/>
                    </a:p>
                    <a:p>
                      <a:pPr indent="0" lvl="0" marL="0" marR="0" rtl="0" algn="l">
                        <a:spcBef>
                          <a:spcPts val="0"/>
                        </a:spcBef>
                        <a:spcAft>
                          <a:spcPts val="0"/>
                        </a:spcAft>
                        <a:buNone/>
                      </a:pPr>
                      <a:r>
                        <a:t/>
                      </a:r>
                      <a:endParaRPr i="1"/>
                    </a:p>
                    <a:p>
                      <a:pPr indent="-285750" lvl="0" marL="285750" marR="0" rtl="0" algn="l">
                        <a:spcBef>
                          <a:spcPts val="0"/>
                        </a:spcBef>
                        <a:spcAft>
                          <a:spcPts val="0"/>
                        </a:spcAft>
                        <a:buSzPts val="1400"/>
                        <a:buChar char="•"/>
                      </a:pPr>
                      <a:r>
                        <a:rPr i="1" lang="ko-KR"/>
                        <a:t>주제에 따라 여행지를 선정하고 그에 맞는 맛집 선정을 하다보니 html 파일의 수가 쓸데없이 많아지고 시간을 많이 잡아먹게 되었습니다. 아직 배우지는 않았지만 하나의 양식에 가지고 있는 정보를 그때그때 실시간으로 연결하는 시스템이 있었다면 더 깔끔하고 쉽게 웹사이트 구조를 정리할 수 있을 것 같았습니다.</a:t>
                      </a:r>
                      <a:endParaRPr i="1"/>
                    </a:p>
                  </a:txBody>
                  <a:tcPr marT="4225" marB="0" marR="4225" marL="360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5"/>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05 </a:t>
            </a:r>
            <a:endParaRPr b="1" sz="4000">
              <a:solidFill>
                <a:srgbClr val="445569"/>
              </a:solidFill>
              <a:latin typeface="Arial"/>
              <a:ea typeface="Arial"/>
              <a:cs typeface="Arial"/>
              <a:sym typeface="Arial"/>
            </a:endParaRPr>
          </a:p>
        </p:txBody>
      </p:sp>
      <p:sp>
        <p:nvSpPr>
          <p:cNvPr id="340" name="Google Shape;340;p25"/>
          <p:cNvSpPr txBox="1"/>
          <p:nvPr/>
        </p:nvSpPr>
        <p:spPr>
          <a:xfrm>
            <a:off x="849313" y="66675"/>
            <a:ext cx="10438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느낀 점</a:t>
            </a:r>
            <a:endParaRPr/>
          </a:p>
        </p:txBody>
      </p:sp>
      <p:cxnSp>
        <p:nvCxnSpPr>
          <p:cNvPr id="341" name="Google Shape;341;p25"/>
          <p:cNvCxnSpPr/>
          <p:nvPr/>
        </p:nvCxnSpPr>
        <p:spPr>
          <a:xfrm flipH="1" rot="10800000">
            <a:off x="1893189" y="393700"/>
            <a:ext cx="9927336" cy="10964"/>
          </a:xfrm>
          <a:prstGeom prst="straightConnector1">
            <a:avLst/>
          </a:prstGeom>
          <a:noFill/>
          <a:ln cap="flat" cmpd="sng" w="9525">
            <a:solidFill>
              <a:srgbClr val="445569"/>
            </a:solidFill>
            <a:prstDash val="solid"/>
            <a:miter lim="800000"/>
            <a:headEnd len="sm" w="sm" type="none"/>
            <a:tailEnd len="sm" w="sm" type="none"/>
          </a:ln>
        </p:spPr>
      </p:cxnSp>
      <p:graphicFrame>
        <p:nvGraphicFramePr>
          <p:cNvPr id="342" name="Google Shape;342;p25"/>
          <p:cNvGraphicFramePr/>
          <p:nvPr/>
        </p:nvGraphicFramePr>
        <p:xfrm>
          <a:off x="731404" y="758634"/>
          <a:ext cx="3000000" cy="3000000"/>
        </p:xfrm>
        <a:graphic>
          <a:graphicData uri="http://schemas.openxmlformats.org/drawingml/2006/table">
            <a:tbl>
              <a:tblPr bandRow="1" firstRow="1">
                <a:noFill/>
                <a:tableStyleId>{08CA59CF-56A6-4629-9FD9-63BE5BE62B53}</a:tableStyleId>
              </a:tblPr>
              <a:tblGrid>
                <a:gridCol w="2031975"/>
                <a:gridCol w="8733200"/>
              </a:tblGrid>
              <a:tr h="641650">
                <a:tc>
                  <a:txBody>
                    <a:bodyPr/>
                    <a:lstStyle/>
                    <a:p>
                      <a:pPr indent="0" lvl="0" marL="0" marR="0" rtl="0" algn="ctr">
                        <a:spcBef>
                          <a:spcPts val="0"/>
                        </a:spcBef>
                        <a:spcAft>
                          <a:spcPts val="0"/>
                        </a:spcAft>
                        <a:buNone/>
                      </a:pPr>
                      <a:r>
                        <a:rPr lang="ko-KR" sz="1800" u="none" cap="none" strike="noStrike"/>
                        <a:t>구분</a:t>
                      </a:r>
                      <a:endParaRPr/>
                    </a:p>
                  </a:txBody>
                  <a:tcPr marT="45750" marB="45750" marR="91450" marL="91450" anchor="ctr"/>
                </a:tc>
                <a:tc>
                  <a:txBody>
                    <a:bodyPr/>
                    <a:lstStyle/>
                    <a:p>
                      <a:pPr indent="0" lvl="0" marL="0" marR="0" rtl="0" algn="ctr">
                        <a:spcBef>
                          <a:spcPts val="0"/>
                        </a:spcBef>
                        <a:spcAft>
                          <a:spcPts val="0"/>
                        </a:spcAft>
                        <a:buNone/>
                      </a:pPr>
                      <a:r>
                        <a:rPr lang="ko-KR" sz="1800" u="none" cap="none" strike="noStrike"/>
                        <a:t>내용</a:t>
                      </a:r>
                      <a:endParaRPr/>
                    </a:p>
                  </a:txBody>
                  <a:tcPr marT="45750" marB="45750" marR="91450" marL="91450" anchor="ctr"/>
                </a:tc>
              </a:tr>
              <a:tr h="2862800">
                <a:tc>
                  <a:txBody>
                    <a:bodyPr/>
                    <a:lstStyle/>
                    <a:p>
                      <a:pPr indent="0" lvl="0" marL="0" marR="0" rtl="0" algn="ctr">
                        <a:spcBef>
                          <a:spcPts val="0"/>
                        </a:spcBef>
                        <a:spcAft>
                          <a:spcPts val="0"/>
                        </a:spcAft>
                        <a:buNone/>
                      </a:pPr>
                      <a:r>
                        <a:rPr lang="ko-KR" sz="1600"/>
                        <a:t>앞으로 프로젝트를 수행함에 있어 깨달은 주의해야할 점</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spcBef>
                          <a:spcPts val="0"/>
                        </a:spcBef>
                        <a:spcAft>
                          <a:spcPts val="0"/>
                        </a:spcAft>
                        <a:buClr>
                          <a:schemeClr val="dk1"/>
                        </a:buClr>
                        <a:buSzPts val="1400"/>
                        <a:buFont typeface="Arial"/>
                        <a:buChar char="•"/>
                      </a:pPr>
                      <a:r>
                        <a:rPr i="1" lang="ko-KR"/>
                        <a:t>실제로 개발 프로젝트를 위한 사전작업이 제대로 되어있어야 개발에 용이함을 알 수 있었습니다. 예를 들어 서로 맡은 부분의 공통된 레이아웃, 디자인에 관한 CSS는 정해진 양식으로, 정해진 이름을 가지고 통일해야 나중에 통합했을 시 오류가 적게 나오고 해당 오류를 쉽게 찾아낼 수 있습니다.</a:t>
                      </a:r>
                      <a:endParaRPr i="1"/>
                    </a:p>
                    <a:p>
                      <a:pPr indent="0" lvl="0" marL="0" marR="0" rtl="0" algn="l">
                        <a:spcBef>
                          <a:spcPts val="0"/>
                        </a:spcBef>
                        <a:spcAft>
                          <a:spcPts val="0"/>
                        </a:spcAft>
                        <a:buNone/>
                      </a:pPr>
                      <a:r>
                        <a:t/>
                      </a:r>
                      <a:endParaRPr i="1"/>
                    </a:p>
                    <a:p>
                      <a:pPr indent="-285750" lvl="0" marL="285750" marR="0" rtl="0" algn="l">
                        <a:spcBef>
                          <a:spcPts val="0"/>
                        </a:spcBef>
                        <a:spcAft>
                          <a:spcPts val="0"/>
                        </a:spcAft>
                        <a:buClr>
                          <a:schemeClr val="dk1"/>
                        </a:buClr>
                        <a:buSzPts val="1400"/>
                        <a:buFont typeface="Arial"/>
                        <a:buChar char="•"/>
                      </a:pPr>
                      <a:r>
                        <a:rPr i="1" lang="ko-KR"/>
                        <a:t>서로의 개발환경 (Mac OS와 Windows)에 따라 파일이나 폴더명을 영어, 한국어 혼용시 오류가 날 수 있음을 확인했습니다.</a:t>
                      </a:r>
                      <a:endParaRPr i="1"/>
                    </a:p>
                    <a:p>
                      <a:pPr indent="0" lvl="0" marL="0" marR="0" rtl="0" algn="l">
                        <a:spcBef>
                          <a:spcPts val="0"/>
                        </a:spcBef>
                        <a:spcAft>
                          <a:spcPts val="0"/>
                        </a:spcAft>
                        <a:buNone/>
                      </a:pPr>
                      <a:r>
                        <a:t/>
                      </a:r>
                      <a:endParaRPr i="1"/>
                    </a:p>
                    <a:p>
                      <a:pPr indent="-285750" lvl="0" marL="285750" marR="0" rtl="0" algn="l">
                        <a:spcBef>
                          <a:spcPts val="0"/>
                        </a:spcBef>
                        <a:spcAft>
                          <a:spcPts val="0"/>
                        </a:spcAft>
                        <a:buSzPts val="1400"/>
                        <a:buChar char="•"/>
                      </a:pPr>
                      <a:r>
                        <a:rPr i="1" lang="ko-KR"/>
                        <a:t>작은 수정이나 한 줄의 코드 변경이 전체에 예상치 못한 영향을 줄 수 있어, 코드 변경시 항상 기존 기능의 영향을 신중하게 검토하고 테스트하는 습관을 길러야된다는 것을 알았습니다.</a:t>
                      </a:r>
                      <a:endParaRPr i="1"/>
                    </a:p>
                  </a:txBody>
                  <a:tcPr marT="4225" marB="0" marR="4225" marL="36000" anchor="ctr"/>
                </a:tc>
              </a:tr>
              <a:tr h="2086175">
                <a:tc>
                  <a:txBody>
                    <a:bodyPr/>
                    <a:lstStyle/>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기타</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lnSpc>
                          <a:spcPct val="100000"/>
                        </a:lnSpc>
                        <a:spcBef>
                          <a:spcPts val="0"/>
                        </a:spcBef>
                        <a:spcAft>
                          <a:spcPts val="0"/>
                        </a:spcAft>
                        <a:buClr>
                          <a:schemeClr val="dk1"/>
                        </a:buClr>
                        <a:buSzPts val="1400"/>
                        <a:buFont typeface="Arial"/>
                        <a:buChar char="•"/>
                      </a:pPr>
                      <a:r>
                        <a:rPr i="1" lang="ko-KR"/>
                        <a:t>짧은 시간 안에 많은 내용을 배우게 되어서 완벽하게 습득하지 못했지만 이를 이용하여 프로젝트라는 결과물을 냈다는 것에  큰 성취감과 자신감을 얻어갈 수 있었습니다.</a:t>
                      </a:r>
                      <a:endParaRPr i="1"/>
                    </a:p>
                  </a:txBody>
                  <a:tcPr marT="4225" marB="0" marR="4225" marL="3600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7"/>
          <p:cNvSpPr txBox="1"/>
          <p:nvPr/>
        </p:nvSpPr>
        <p:spPr>
          <a:xfrm>
            <a:off x="17463" y="-27384"/>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01 </a:t>
            </a:r>
            <a:endParaRPr b="1" sz="4000">
              <a:solidFill>
                <a:srgbClr val="445569"/>
              </a:solidFill>
              <a:latin typeface="Arial"/>
              <a:ea typeface="Arial"/>
              <a:cs typeface="Arial"/>
              <a:sym typeface="Arial"/>
            </a:endParaRPr>
          </a:p>
        </p:txBody>
      </p:sp>
      <p:sp>
        <p:nvSpPr>
          <p:cNvPr id="42" name="Google Shape;42;p7"/>
          <p:cNvSpPr txBox="1"/>
          <p:nvPr/>
        </p:nvSpPr>
        <p:spPr>
          <a:xfrm>
            <a:off x="849313" y="66675"/>
            <a:ext cx="18133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배경</a:t>
            </a:r>
            <a:endParaRPr/>
          </a:p>
        </p:txBody>
      </p:sp>
      <p:cxnSp>
        <p:nvCxnSpPr>
          <p:cNvPr id="43" name="Google Shape;43;p7"/>
          <p:cNvCxnSpPr/>
          <p:nvPr/>
        </p:nvCxnSpPr>
        <p:spPr>
          <a:xfrm flipH="1" rot="10800000">
            <a:off x="2603612" y="393700"/>
            <a:ext cx="9216913" cy="10964"/>
          </a:xfrm>
          <a:prstGeom prst="straightConnector1">
            <a:avLst/>
          </a:prstGeom>
          <a:noFill/>
          <a:ln cap="flat" cmpd="sng" w="9525">
            <a:solidFill>
              <a:srgbClr val="445569"/>
            </a:solidFill>
            <a:prstDash val="solid"/>
            <a:miter lim="800000"/>
            <a:headEnd len="sm" w="sm" type="none"/>
            <a:tailEnd len="sm" w="sm" type="none"/>
          </a:ln>
        </p:spPr>
      </p:cxnSp>
      <p:sp>
        <p:nvSpPr>
          <p:cNvPr id="44" name="Google Shape;44;p7"/>
          <p:cNvSpPr/>
          <p:nvPr/>
        </p:nvSpPr>
        <p:spPr>
          <a:xfrm>
            <a:off x="1162050" y="1304925"/>
            <a:ext cx="68263"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7"/>
          <p:cNvSpPr txBox="1"/>
          <p:nvPr/>
        </p:nvSpPr>
        <p:spPr>
          <a:xfrm>
            <a:off x="1386800" y="1075688"/>
            <a:ext cx="9735000" cy="963300"/>
          </a:xfrm>
          <a:prstGeom prst="rect">
            <a:avLst/>
          </a:prstGeom>
          <a:noFill/>
          <a:ln>
            <a:noFill/>
          </a:ln>
        </p:spPr>
        <p:txBody>
          <a:bodyPr anchorCtr="0" anchor="t" bIns="45700" lIns="91425" spcFirstLastPara="1" rIns="91425" wrap="square" tIns="45700">
            <a:spAutoFit/>
          </a:bodyPr>
          <a:lstStyle/>
          <a:p>
            <a:pPr indent="-387350" lvl="0" marL="457200" rtl="0" algn="l">
              <a:lnSpc>
                <a:spcPct val="126315"/>
              </a:lnSpc>
              <a:spcBef>
                <a:spcPts val="0"/>
              </a:spcBef>
              <a:spcAft>
                <a:spcPts val="0"/>
              </a:spcAft>
              <a:buClr>
                <a:schemeClr val="dk1"/>
              </a:buClr>
              <a:buSzPts val="2500"/>
              <a:buChar char="●"/>
            </a:pPr>
            <a:r>
              <a:rPr b="1" lang="ko-KR" sz="2500" u="sng">
                <a:solidFill>
                  <a:schemeClr val="dk1"/>
                </a:solidFill>
              </a:rPr>
              <a:t>국내외 여름 성수기 여행 수요 팬데믹 이전 수준 넘어</a:t>
            </a:r>
            <a:endParaRPr b="1" sz="2500" u="sng">
              <a:solidFill>
                <a:schemeClr val="dk1"/>
              </a:solidFill>
            </a:endParaRPr>
          </a:p>
          <a:p>
            <a:pPr indent="-387350" lvl="0" marL="457200" rtl="0" algn="l">
              <a:lnSpc>
                <a:spcPct val="126315"/>
              </a:lnSpc>
              <a:spcBef>
                <a:spcPts val="0"/>
              </a:spcBef>
              <a:spcAft>
                <a:spcPts val="0"/>
              </a:spcAft>
              <a:buClr>
                <a:schemeClr val="dk1"/>
              </a:buClr>
              <a:buSzPts val="2500"/>
              <a:buChar char="●"/>
            </a:pPr>
            <a:r>
              <a:rPr b="1" lang="ko-KR" sz="2500" u="sng">
                <a:solidFill>
                  <a:schemeClr val="dk1"/>
                </a:solidFill>
              </a:rPr>
              <a:t>해외여행 폭발…카드 해외 사용액 27% 증가</a:t>
            </a:r>
            <a:endParaRPr b="1" sz="2500" u="sng">
              <a:solidFill>
                <a:schemeClr val="dk1"/>
              </a:solidFill>
            </a:endParaRPr>
          </a:p>
        </p:txBody>
      </p:sp>
      <p:sp>
        <p:nvSpPr>
          <p:cNvPr id="46" name="Google Shape;46;p7"/>
          <p:cNvSpPr txBox="1"/>
          <p:nvPr/>
        </p:nvSpPr>
        <p:spPr>
          <a:xfrm>
            <a:off x="1450975" y="2176463"/>
            <a:ext cx="6335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p:txBody>
      </p:sp>
      <p:pic>
        <p:nvPicPr>
          <p:cNvPr id="47" name="Google Shape;47;p7"/>
          <p:cNvPicPr preferRelativeResize="0"/>
          <p:nvPr/>
        </p:nvPicPr>
        <p:blipFill>
          <a:blip r:embed="rId3">
            <a:alphaModFix/>
          </a:blip>
          <a:stretch>
            <a:fillRect/>
          </a:stretch>
        </p:blipFill>
        <p:spPr>
          <a:xfrm>
            <a:off x="1185973" y="2314525"/>
            <a:ext cx="6865695" cy="4146575"/>
          </a:xfrm>
          <a:prstGeom prst="rect">
            <a:avLst/>
          </a:prstGeom>
          <a:noFill/>
          <a:ln>
            <a:noFill/>
          </a:ln>
        </p:spPr>
      </p:pic>
      <p:pic>
        <p:nvPicPr>
          <p:cNvPr id="48" name="Google Shape;48;p7"/>
          <p:cNvPicPr preferRelativeResize="0"/>
          <p:nvPr/>
        </p:nvPicPr>
        <p:blipFill>
          <a:blip r:embed="rId4">
            <a:alphaModFix/>
          </a:blip>
          <a:stretch>
            <a:fillRect/>
          </a:stretch>
        </p:blipFill>
        <p:spPr>
          <a:xfrm>
            <a:off x="8204068" y="2191388"/>
            <a:ext cx="3667797" cy="45142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8"/>
          <p:cNvSpPr txBox="1"/>
          <p:nvPr/>
        </p:nvSpPr>
        <p:spPr>
          <a:xfrm>
            <a:off x="17463" y="-27384"/>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01 </a:t>
            </a:r>
            <a:endParaRPr b="1" sz="4000">
              <a:solidFill>
                <a:srgbClr val="445569"/>
              </a:solidFill>
              <a:latin typeface="Arial"/>
              <a:ea typeface="Arial"/>
              <a:cs typeface="Arial"/>
              <a:sym typeface="Arial"/>
            </a:endParaRPr>
          </a:p>
        </p:txBody>
      </p:sp>
      <p:sp>
        <p:nvSpPr>
          <p:cNvPr id="54" name="Google Shape;54;p8"/>
          <p:cNvSpPr txBox="1"/>
          <p:nvPr/>
        </p:nvSpPr>
        <p:spPr>
          <a:xfrm>
            <a:off x="849313" y="66675"/>
            <a:ext cx="1813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배경</a:t>
            </a:r>
            <a:endParaRPr/>
          </a:p>
        </p:txBody>
      </p:sp>
      <p:cxnSp>
        <p:nvCxnSpPr>
          <p:cNvPr id="55" name="Google Shape;55;p8"/>
          <p:cNvCxnSpPr/>
          <p:nvPr/>
        </p:nvCxnSpPr>
        <p:spPr>
          <a:xfrm flipH="1" rot="10800000">
            <a:off x="2603612" y="393564"/>
            <a:ext cx="9216900" cy="11100"/>
          </a:xfrm>
          <a:prstGeom prst="straightConnector1">
            <a:avLst/>
          </a:prstGeom>
          <a:noFill/>
          <a:ln cap="flat" cmpd="sng" w="9525">
            <a:solidFill>
              <a:srgbClr val="445569"/>
            </a:solidFill>
            <a:prstDash val="solid"/>
            <a:miter lim="800000"/>
            <a:headEnd len="sm" w="sm" type="none"/>
            <a:tailEnd len="sm" w="sm" type="none"/>
          </a:ln>
        </p:spPr>
      </p:cxnSp>
      <p:sp>
        <p:nvSpPr>
          <p:cNvPr id="56" name="Google Shape;56;p8"/>
          <p:cNvSpPr/>
          <p:nvPr/>
        </p:nvSpPr>
        <p:spPr>
          <a:xfrm>
            <a:off x="1162050" y="130492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8"/>
          <p:cNvSpPr txBox="1"/>
          <p:nvPr/>
        </p:nvSpPr>
        <p:spPr>
          <a:xfrm>
            <a:off x="1291300" y="5135725"/>
            <a:ext cx="3491100" cy="1449300"/>
          </a:xfrm>
          <a:prstGeom prst="rect">
            <a:avLst/>
          </a:prstGeom>
          <a:noFill/>
          <a:ln>
            <a:noFill/>
          </a:ln>
        </p:spPr>
        <p:txBody>
          <a:bodyPr anchorCtr="0" anchor="t" bIns="45700" lIns="91425" spcFirstLastPara="1" rIns="91425" wrap="square" tIns="45700">
            <a:spAutoFit/>
          </a:bodyPr>
          <a:lstStyle/>
          <a:p>
            <a:pPr indent="-387350" lvl="0" marL="457200" rtl="0" algn="l">
              <a:lnSpc>
                <a:spcPct val="126315"/>
              </a:lnSpc>
              <a:spcBef>
                <a:spcPts val="0"/>
              </a:spcBef>
              <a:spcAft>
                <a:spcPts val="0"/>
              </a:spcAft>
              <a:buClr>
                <a:schemeClr val="dk1"/>
              </a:buClr>
              <a:buSzPts val="2500"/>
              <a:buChar char="●"/>
            </a:pPr>
            <a:r>
              <a:rPr b="1" lang="ko-KR" sz="2500">
                <a:solidFill>
                  <a:schemeClr val="dk1"/>
                </a:solidFill>
              </a:rPr>
              <a:t>다양한 여행지와 사진들을 영역에 따라 구분</a:t>
            </a:r>
            <a:endParaRPr b="1" sz="2500">
              <a:solidFill>
                <a:schemeClr val="dk1"/>
              </a:solidFill>
            </a:endParaRPr>
          </a:p>
        </p:txBody>
      </p:sp>
      <p:sp>
        <p:nvSpPr>
          <p:cNvPr id="58" name="Google Shape;58;p8"/>
          <p:cNvSpPr txBox="1"/>
          <p:nvPr/>
        </p:nvSpPr>
        <p:spPr>
          <a:xfrm>
            <a:off x="1450975" y="2176463"/>
            <a:ext cx="6335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p:txBody>
      </p:sp>
      <p:pic>
        <p:nvPicPr>
          <p:cNvPr id="59" name="Google Shape;59;p8"/>
          <p:cNvPicPr preferRelativeResize="0"/>
          <p:nvPr/>
        </p:nvPicPr>
        <p:blipFill>
          <a:blip r:embed="rId3">
            <a:alphaModFix/>
          </a:blip>
          <a:stretch>
            <a:fillRect/>
          </a:stretch>
        </p:blipFill>
        <p:spPr>
          <a:xfrm>
            <a:off x="1870900" y="793477"/>
            <a:ext cx="8450202" cy="3719125"/>
          </a:xfrm>
          <a:prstGeom prst="rect">
            <a:avLst/>
          </a:prstGeom>
          <a:noFill/>
          <a:ln>
            <a:noFill/>
          </a:ln>
        </p:spPr>
      </p:pic>
      <p:sp>
        <p:nvSpPr>
          <p:cNvPr id="60" name="Google Shape;60;p8"/>
          <p:cNvSpPr txBox="1"/>
          <p:nvPr/>
        </p:nvSpPr>
        <p:spPr>
          <a:xfrm>
            <a:off x="4350450" y="5028775"/>
            <a:ext cx="3491100" cy="16632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b="1" lang="ko-KR" sz="2500"/>
              <a:t>여행지와 식당 및 카페 추천, 이슈 및 팁들을 조화롭게 배치하고 디자인함</a:t>
            </a:r>
            <a:endParaRPr b="1" sz="2500"/>
          </a:p>
        </p:txBody>
      </p:sp>
      <p:sp>
        <p:nvSpPr>
          <p:cNvPr id="61" name="Google Shape;61;p8"/>
          <p:cNvSpPr txBox="1"/>
          <p:nvPr/>
        </p:nvSpPr>
        <p:spPr>
          <a:xfrm>
            <a:off x="7599575" y="5028775"/>
            <a:ext cx="4221000" cy="14493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Char char="●"/>
            </a:pPr>
            <a:r>
              <a:rPr b="1" lang="ko-KR" sz="2500">
                <a:solidFill>
                  <a:schemeClr val="dk1"/>
                </a:solidFill>
              </a:rPr>
              <a:t>페이지 속 배너, </a:t>
            </a:r>
            <a:endParaRPr b="1" sz="2500">
              <a:solidFill>
                <a:schemeClr val="dk1"/>
              </a:solidFill>
            </a:endParaRPr>
          </a:p>
          <a:p>
            <a:pPr indent="0" lvl="0" marL="457200" rtl="0" algn="l">
              <a:spcBef>
                <a:spcPts val="0"/>
              </a:spcBef>
              <a:spcAft>
                <a:spcPts val="0"/>
              </a:spcAft>
              <a:buNone/>
            </a:pPr>
            <a:r>
              <a:rPr b="1" lang="ko-KR" sz="2500">
                <a:solidFill>
                  <a:schemeClr val="dk1"/>
                </a:solidFill>
              </a:rPr>
              <a:t>버튼들의 인과적 배치, 역동적 효과 생성</a:t>
            </a:r>
            <a:endParaRPr b="1" sz="2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9"/>
          <p:cNvSpPr txBox="1"/>
          <p:nvPr/>
        </p:nvSpPr>
        <p:spPr>
          <a:xfrm>
            <a:off x="17463" y="-27384"/>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01 </a:t>
            </a:r>
            <a:endParaRPr b="1" sz="4000">
              <a:solidFill>
                <a:srgbClr val="445569"/>
              </a:solidFill>
              <a:latin typeface="Arial"/>
              <a:ea typeface="Arial"/>
              <a:cs typeface="Arial"/>
              <a:sym typeface="Arial"/>
            </a:endParaRPr>
          </a:p>
        </p:txBody>
      </p:sp>
      <p:sp>
        <p:nvSpPr>
          <p:cNvPr id="67" name="Google Shape;67;p9"/>
          <p:cNvSpPr txBox="1"/>
          <p:nvPr/>
        </p:nvSpPr>
        <p:spPr>
          <a:xfrm>
            <a:off x="849313" y="66675"/>
            <a:ext cx="1813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배경</a:t>
            </a:r>
            <a:endParaRPr/>
          </a:p>
        </p:txBody>
      </p:sp>
      <p:cxnSp>
        <p:nvCxnSpPr>
          <p:cNvPr id="68" name="Google Shape;68;p9"/>
          <p:cNvCxnSpPr/>
          <p:nvPr/>
        </p:nvCxnSpPr>
        <p:spPr>
          <a:xfrm flipH="1" rot="10800000">
            <a:off x="2603612" y="393564"/>
            <a:ext cx="9216900" cy="11100"/>
          </a:xfrm>
          <a:prstGeom prst="straightConnector1">
            <a:avLst/>
          </a:prstGeom>
          <a:noFill/>
          <a:ln cap="flat" cmpd="sng" w="9525">
            <a:solidFill>
              <a:srgbClr val="445569"/>
            </a:solidFill>
            <a:prstDash val="solid"/>
            <a:miter lim="800000"/>
            <a:headEnd len="sm" w="sm" type="none"/>
            <a:tailEnd len="sm" w="sm" type="none"/>
          </a:ln>
        </p:spPr>
      </p:cxnSp>
      <p:sp>
        <p:nvSpPr>
          <p:cNvPr id="69" name="Google Shape;69;p9"/>
          <p:cNvSpPr/>
          <p:nvPr/>
        </p:nvSpPr>
        <p:spPr>
          <a:xfrm>
            <a:off x="499375" y="666675"/>
            <a:ext cx="2913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9"/>
          <p:cNvSpPr txBox="1"/>
          <p:nvPr/>
        </p:nvSpPr>
        <p:spPr>
          <a:xfrm>
            <a:off x="857500" y="675800"/>
            <a:ext cx="6279900" cy="963300"/>
          </a:xfrm>
          <a:prstGeom prst="rect">
            <a:avLst/>
          </a:prstGeom>
          <a:noFill/>
          <a:ln>
            <a:noFill/>
          </a:ln>
        </p:spPr>
        <p:txBody>
          <a:bodyPr anchorCtr="0" anchor="t" bIns="45700" lIns="91425" spcFirstLastPara="1" rIns="91425" wrap="square" tIns="45700">
            <a:spAutoFit/>
          </a:bodyPr>
          <a:lstStyle/>
          <a:p>
            <a:pPr indent="0" lvl="0" marL="0" rtl="0" algn="l">
              <a:lnSpc>
                <a:spcPct val="126315"/>
              </a:lnSpc>
              <a:spcBef>
                <a:spcPts val="0"/>
              </a:spcBef>
              <a:spcAft>
                <a:spcPts val="0"/>
              </a:spcAft>
              <a:buNone/>
            </a:pPr>
            <a:r>
              <a:rPr b="1" lang="ko-KR" sz="2500">
                <a:solidFill>
                  <a:schemeClr val="dk1"/>
                </a:solidFill>
              </a:rPr>
              <a:t>웹 페이지 - head(로그인 및 회원 가입) </a:t>
            </a:r>
            <a:endParaRPr b="1" sz="2500">
              <a:solidFill>
                <a:schemeClr val="dk1"/>
              </a:solidFill>
            </a:endParaRPr>
          </a:p>
          <a:p>
            <a:pPr indent="0" lvl="0" marL="457200" rtl="0" algn="l">
              <a:lnSpc>
                <a:spcPct val="126315"/>
              </a:lnSpc>
              <a:spcBef>
                <a:spcPts val="0"/>
              </a:spcBef>
              <a:spcAft>
                <a:spcPts val="0"/>
              </a:spcAft>
              <a:buNone/>
            </a:pPr>
            <a:r>
              <a:rPr b="1" lang="ko-KR" sz="2500">
                <a:solidFill>
                  <a:schemeClr val="dk1"/>
                </a:solidFill>
              </a:rPr>
              <a:t>		 - foot(뉴스레터 및 여행 상품)</a:t>
            </a:r>
            <a:endParaRPr b="1" sz="2500">
              <a:solidFill>
                <a:schemeClr val="dk1"/>
              </a:solidFill>
            </a:endParaRPr>
          </a:p>
        </p:txBody>
      </p:sp>
      <p:sp>
        <p:nvSpPr>
          <p:cNvPr id="71" name="Google Shape;71;p9"/>
          <p:cNvSpPr txBox="1"/>
          <p:nvPr/>
        </p:nvSpPr>
        <p:spPr>
          <a:xfrm>
            <a:off x="995650" y="5210225"/>
            <a:ext cx="60036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500">
                <a:solidFill>
                  <a:srgbClr val="323F4F"/>
                </a:solidFill>
                <a:latin typeface="Calibri"/>
                <a:ea typeface="Calibri"/>
                <a:cs typeface="Calibri"/>
                <a:sym typeface="Calibri"/>
              </a:rPr>
              <a:t>선택한 여행지에 대한 소개 및 여행지 속 먹거리 와 볼거리</a:t>
            </a:r>
            <a:endParaRPr b="1" sz="2500">
              <a:solidFill>
                <a:srgbClr val="323F4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p:txBody>
      </p:sp>
      <p:sp>
        <p:nvSpPr>
          <p:cNvPr id="72" name="Google Shape;72;p9"/>
          <p:cNvSpPr/>
          <p:nvPr/>
        </p:nvSpPr>
        <p:spPr>
          <a:xfrm>
            <a:off x="3735100" y="4394850"/>
            <a:ext cx="524700" cy="708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3735100" y="2914350"/>
            <a:ext cx="524700" cy="708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nvSpPr>
        <p:spPr>
          <a:xfrm>
            <a:off x="1499050" y="2356750"/>
            <a:ext cx="49968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500"/>
              <a:t>선호하는 </a:t>
            </a:r>
            <a:r>
              <a:rPr b="1" lang="ko-KR" sz="2500"/>
              <a:t>테마에 따른 여행지 추천</a:t>
            </a:r>
            <a:endParaRPr b="1" sz="2500"/>
          </a:p>
        </p:txBody>
      </p:sp>
      <p:sp>
        <p:nvSpPr>
          <p:cNvPr id="75" name="Google Shape;75;p9"/>
          <p:cNvSpPr/>
          <p:nvPr/>
        </p:nvSpPr>
        <p:spPr>
          <a:xfrm>
            <a:off x="3735100" y="1643925"/>
            <a:ext cx="524700" cy="708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txBox="1"/>
          <p:nvPr/>
        </p:nvSpPr>
        <p:spPr>
          <a:xfrm>
            <a:off x="1071400" y="3654600"/>
            <a:ext cx="58521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500"/>
              <a:t>선택한 테마의 여행지를 지역별로 구분</a:t>
            </a:r>
            <a:endParaRPr b="1" sz="2500"/>
          </a:p>
        </p:txBody>
      </p:sp>
      <p:sp>
        <p:nvSpPr>
          <p:cNvPr id="77" name="Google Shape;77;p9"/>
          <p:cNvSpPr txBox="1"/>
          <p:nvPr/>
        </p:nvSpPr>
        <p:spPr>
          <a:xfrm>
            <a:off x="8024400" y="5132525"/>
            <a:ext cx="372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solidFill>
                  <a:srgbClr val="4A86E8"/>
                </a:solidFill>
              </a:rPr>
              <a:t>하나의 테마를 클릭했을 때 선택할 수 있는 가짓수를 늘림으로써 우리의 웹페이지에 매료시킬 수 있음</a:t>
            </a:r>
            <a:endParaRPr b="1" sz="2000">
              <a:solidFill>
                <a:srgbClr val="4A86E8"/>
              </a:solidFill>
            </a:endParaRPr>
          </a:p>
        </p:txBody>
      </p:sp>
      <p:sp>
        <p:nvSpPr>
          <p:cNvPr id="78" name="Google Shape;78;p9"/>
          <p:cNvSpPr/>
          <p:nvPr/>
        </p:nvSpPr>
        <p:spPr>
          <a:xfrm>
            <a:off x="6867200" y="3068250"/>
            <a:ext cx="689700" cy="4002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p9"/>
          <p:cNvPicPr preferRelativeResize="0"/>
          <p:nvPr/>
        </p:nvPicPr>
        <p:blipFill>
          <a:blip r:embed="rId3">
            <a:alphaModFix/>
          </a:blip>
          <a:stretch>
            <a:fillRect/>
          </a:stretch>
        </p:blipFill>
        <p:spPr>
          <a:xfrm>
            <a:off x="7719250" y="1643914"/>
            <a:ext cx="4330299" cy="30658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0"/>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02 </a:t>
            </a:r>
            <a:endParaRPr b="1" sz="4000">
              <a:solidFill>
                <a:srgbClr val="445569"/>
              </a:solidFill>
              <a:latin typeface="Arial"/>
              <a:ea typeface="Arial"/>
              <a:cs typeface="Arial"/>
              <a:sym typeface="Arial"/>
            </a:endParaRPr>
          </a:p>
        </p:txBody>
      </p:sp>
      <p:sp>
        <p:nvSpPr>
          <p:cNvPr id="85" name="Google Shape;85;p10"/>
          <p:cNvSpPr txBox="1"/>
          <p:nvPr/>
        </p:nvSpPr>
        <p:spPr>
          <a:xfrm>
            <a:off x="849313" y="66675"/>
            <a:ext cx="31085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팀 구성 및 역할</a:t>
            </a:r>
            <a:endParaRPr/>
          </a:p>
        </p:txBody>
      </p:sp>
      <p:cxnSp>
        <p:nvCxnSpPr>
          <p:cNvPr id="86" name="Google Shape;86;p10"/>
          <p:cNvCxnSpPr/>
          <p:nvPr/>
        </p:nvCxnSpPr>
        <p:spPr>
          <a:xfrm flipH="1" rot="10800000">
            <a:off x="3863752" y="393702"/>
            <a:ext cx="7993286" cy="10962"/>
          </a:xfrm>
          <a:prstGeom prst="straightConnector1">
            <a:avLst/>
          </a:prstGeom>
          <a:noFill/>
          <a:ln cap="flat" cmpd="sng" w="9525">
            <a:solidFill>
              <a:srgbClr val="445569"/>
            </a:solidFill>
            <a:prstDash val="solid"/>
            <a:miter lim="800000"/>
            <a:headEnd len="sm" w="sm" type="none"/>
            <a:tailEnd len="sm" w="sm" type="none"/>
          </a:ln>
        </p:spPr>
      </p:cxnSp>
      <p:graphicFrame>
        <p:nvGraphicFramePr>
          <p:cNvPr id="87" name="Google Shape;87;p10"/>
          <p:cNvGraphicFramePr/>
          <p:nvPr/>
        </p:nvGraphicFramePr>
        <p:xfrm>
          <a:off x="1299157" y="795963"/>
          <a:ext cx="3000000" cy="3000000"/>
        </p:xfrm>
        <a:graphic>
          <a:graphicData uri="http://schemas.openxmlformats.org/drawingml/2006/table">
            <a:tbl>
              <a:tblPr bandRow="1" firstRow="1">
                <a:noFill/>
                <a:tableStyleId>{08CA59CF-56A6-4629-9FD9-63BE5BE62B53}</a:tableStyleId>
              </a:tblPr>
              <a:tblGrid>
                <a:gridCol w="1864575"/>
                <a:gridCol w="7729100"/>
              </a:tblGrid>
              <a:tr h="414500">
                <a:tc>
                  <a:txBody>
                    <a:bodyPr/>
                    <a:lstStyle/>
                    <a:p>
                      <a:pPr indent="0" lvl="0" marL="0" marR="0" rtl="0" algn="ctr">
                        <a:spcBef>
                          <a:spcPts val="0"/>
                        </a:spcBef>
                        <a:spcAft>
                          <a:spcPts val="0"/>
                        </a:spcAft>
                        <a:buNone/>
                      </a:pPr>
                      <a:r>
                        <a:rPr lang="ko-KR" sz="1800" u="none" cap="none" strike="noStrike"/>
                        <a:t>훈련생</a:t>
                      </a:r>
                      <a:endParaRPr/>
                    </a:p>
                  </a:txBody>
                  <a:tcPr marT="45750" marB="45750" marR="91450" marL="91450" anchor="ctr">
                    <a:solidFill>
                      <a:schemeClr val="dk2"/>
                    </a:solidFill>
                  </a:tcPr>
                </a:tc>
                <a:tc>
                  <a:txBody>
                    <a:bodyPr/>
                    <a:lstStyle/>
                    <a:p>
                      <a:pPr indent="0" lvl="0" marL="0" marR="0" rtl="0" algn="ctr">
                        <a:spcBef>
                          <a:spcPts val="0"/>
                        </a:spcBef>
                        <a:spcAft>
                          <a:spcPts val="0"/>
                        </a:spcAft>
                        <a:buNone/>
                      </a:pPr>
                      <a:r>
                        <a:rPr lang="ko-KR" sz="1800" u="none" cap="none" strike="noStrike"/>
                        <a:t>역할</a:t>
                      </a:r>
                      <a:endParaRPr/>
                    </a:p>
                  </a:txBody>
                  <a:tcPr marT="45750" marB="45750" marR="91450" marL="91450" anchor="ctr">
                    <a:solidFill>
                      <a:schemeClr val="dk2"/>
                    </a:solidFill>
                  </a:tcPr>
                </a:tc>
              </a:tr>
              <a:tr h="882250">
                <a:tc>
                  <a:txBody>
                    <a:bodyPr/>
                    <a:lstStyle/>
                    <a:p>
                      <a:pPr indent="0" lvl="0" marL="0" marR="0" rtl="0" algn="ctr">
                        <a:spcBef>
                          <a:spcPts val="0"/>
                        </a:spcBef>
                        <a:spcAft>
                          <a:spcPts val="0"/>
                        </a:spcAft>
                        <a:buNone/>
                      </a:pPr>
                      <a:r>
                        <a:rPr i="1" lang="ko-KR" sz="1600"/>
                        <a:t>송지현</a:t>
                      </a:r>
                      <a:endParaRPr i="1" sz="1600"/>
                    </a:p>
                    <a:p>
                      <a:pPr indent="0" lvl="0" marL="0" marR="0" rtl="0" algn="ctr">
                        <a:spcBef>
                          <a:spcPts val="0"/>
                        </a:spcBef>
                        <a:spcAft>
                          <a:spcPts val="0"/>
                        </a:spcAft>
                        <a:buNone/>
                      </a:pPr>
                      <a:r>
                        <a:rPr i="1" lang="ko-KR" sz="1600" u="none" cap="none" strike="noStrike"/>
                        <a:t>(팀 리더)</a:t>
                      </a:r>
                      <a:endParaRPr b="0" i="1" sz="1800" u="none" cap="none" strike="noStrike">
                        <a:solidFill>
                          <a:srgbClr val="323F4F"/>
                        </a:solidFill>
                      </a:endParaRPr>
                    </a:p>
                  </a:txBody>
                  <a:tcPr marT="45750" marB="45750" marR="91450" marL="91450" anchor="ctr">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i="1" sz="1600"/>
                    </a:p>
                    <a:p>
                      <a:pPr indent="-330200" lvl="0" marL="457200" marR="0" rtl="0" algn="l">
                        <a:spcBef>
                          <a:spcPts val="0"/>
                        </a:spcBef>
                        <a:spcAft>
                          <a:spcPts val="0"/>
                        </a:spcAft>
                        <a:buSzPts val="1600"/>
                        <a:buChar char="●"/>
                      </a:pPr>
                      <a:r>
                        <a:rPr i="1" lang="ko-KR" sz="1600"/>
                        <a:t>프로젝트 기획안 작성 &amp; 포트폴리오 담당</a:t>
                      </a:r>
                      <a:endParaRPr i="1" sz="1600"/>
                    </a:p>
                    <a:p>
                      <a:pPr indent="-330200" lvl="0" marL="457200" marR="0" rtl="0" algn="l">
                        <a:spcBef>
                          <a:spcPts val="0"/>
                        </a:spcBef>
                        <a:spcAft>
                          <a:spcPts val="0"/>
                        </a:spcAft>
                        <a:buSzPts val="1600"/>
                        <a:buChar char="●"/>
                      </a:pPr>
                      <a:r>
                        <a:rPr i="1" lang="ko-KR" sz="1600"/>
                        <a:t>플랫폼 메인페이지 담당</a:t>
                      </a:r>
                      <a:endParaRPr i="1" sz="1600"/>
                    </a:p>
                    <a:p>
                      <a:pPr indent="-330200" lvl="0" marL="457200" rtl="0" algn="l">
                        <a:spcBef>
                          <a:spcPts val="0"/>
                        </a:spcBef>
                        <a:spcAft>
                          <a:spcPts val="0"/>
                        </a:spcAft>
                        <a:buSzPts val="1600"/>
                        <a:buChar char="●"/>
                      </a:pPr>
                      <a:r>
                        <a:rPr i="1" lang="ko-KR" sz="1600"/>
                        <a:t>로그인 페이지 연결</a:t>
                      </a:r>
                      <a:endParaRPr i="1" sz="1600"/>
                    </a:p>
                    <a:p>
                      <a:pPr indent="-330200" lvl="0" marL="457200" rtl="0" algn="l">
                        <a:spcBef>
                          <a:spcPts val="0"/>
                        </a:spcBef>
                        <a:spcAft>
                          <a:spcPts val="0"/>
                        </a:spcAft>
                        <a:buSzPts val="1600"/>
                        <a:buChar char="●"/>
                      </a:pPr>
                      <a:r>
                        <a:rPr i="1" lang="ko-KR" sz="1600"/>
                        <a:t>여행지 추천 페이지 연결</a:t>
                      </a:r>
                      <a:endParaRPr i="1" sz="1600"/>
                    </a:p>
                    <a:p>
                      <a:pPr indent="0" lvl="0" marL="457200" rtl="0" algn="l">
                        <a:spcBef>
                          <a:spcPts val="0"/>
                        </a:spcBef>
                        <a:spcAft>
                          <a:spcPts val="0"/>
                        </a:spcAft>
                        <a:buNone/>
                      </a:pPr>
                      <a:r>
                        <a:t/>
                      </a:r>
                      <a:endParaRPr i="1" sz="1600"/>
                    </a:p>
                  </a:txBody>
                  <a:tcPr marT="45750" marB="45750" marR="91450" marL="91450" anchor="ctr">
                    <a:lnB cap="flat" cmpd="sng" w="9525">
                      <a:solidFill>
                        <a:schemeClr val="dk2"/>
                      </a:solidFill>
                      <a:prstDash val="solid"/>
                      <a:round/>
                      <a:headEnd len="sm" w="sm" type="none"/>
                      <a:tailEnd len="sm" w="sm" type="none"/>
                    </a:lnB>
                    <a:solidFill>
                      <a:schemeClr val="lt1"/>
                    </a:solidFill>
                  </a:tcPr>
                </a:tc>
              </a:tr>
              <a:tr h="882250">
                <a:tc>
                  <a:txBody>
                    <a:bodyPr/>
                    <a:lstStyle/>
                    <a:p>
                      <a:pPr indent="0" lvl="0" marL="0" marR="0" rtl="0" algn="ctr">
                        <a:lnSpc>
                          <a:spcPct val="100000"/>
                        </a:lnSpc>
                        <a:spcBef>
                          <a:spcPts val="0"/>
                        </a:spcBef>
                        <a:spcAft>
                          <a:spcPts val="0"/>
                        </a:spcAft>
                        <a:buClr>
                          <a:schemeClr val="dk1"/>
                        </a:buClr>
                        <a:buSzPts val="1600"/>
                        <a:buFont typeface="Calibri"/>
                        <a:buNone/>
                      </a:pPr>
                      <a:r>
                        <a:rPr i="1" lang="ko-KR" sz="1600"/>
                        <a:t>김민열</a:t>
                      </a:r>
                      <a:endParaRPr i="1" sz="1600"/>
                    </a:p>
                    <a:p>
                      <a:pPr indent="0" lvl="0" marL="0" marR="0" rtl="0" algn="ctr">
                        <a:lnSpc>
                          <a:spcPct val="100000"/>
                        </a:lnSpc>
                        <a:spcBef>
                          <a:spcPts val="0"/>
                        </a:spcBef>
                        <a:spcAft>
                          <a:spcPts val="0"/>
                        </a:spcAft>
                        <a:buClr>
                          <a:schemeClr val="dk1"/>
                        </a:buClr>
                        <a:buSzPts val="1600"/>
                        <a:buFont typeface="Calibri"/>
                        <a:buNone/>
                      </a:pPr>
                      <a:r>
                        <a:rPr i="1" lang="ko-KR" sz="1600"/>
                        <a:t>(팀원)</a:t>
                      </a:r>
                      <a:endParaRPr i="1" sz="1600"/>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i="1" sz="1600"/>
                    </a:p>
                    <a:p>
                      <a:pPr indent="-330200" lvl="0" marL="457200" rtl="0" algn="l">
                        <a:spcBef>
                          <a:spcPts val="0"/>
                        </a:spcBef>
                        <a:spcAft>
                          <a:spcPts val="0"/>
                        </a:spcAft>
                        <a:buClr>
                          <a:schemeClr val="dk1"/>
                        </a:buClr>
                        <a:buSzPts val="1600"/>
                        <a:buChar char="●"/>
                      </a:pPr>
                      <a:r>
                        <a:rPr i="1" lang="ko-KR" sz="1600"/>
                        <a:t>포트폴리오 담당</a:t>
                      </a:r>
                      <a:endParaRPr i="1" sz="1600"/>
                    </a:p>
                    <a:p>
                      <a:pPr indent="-330200" lvl="0" marL="457200" rtl="0" algn="l">
                        <a:spcBef>
                          <a:spcPts val="0"/>
                        </a:spcBef>
                        <a:spcAft>
                          <a:spcPts val="0"/>
                        </a:spcAft>
                        <a:buClr>
                          <a:schemeClr val="dk1"/>
                        </a:buClr>
                        <a:buSzPts val="1600"/>
                        <a:buChar char="●"/>
                      </a:pPr>
                      <a:r>
                        <a:rPr i="1" lang="ko-KR" sz="1600"/>
                        <a:t>로그인/회원가입 페이지 담당</a:t>
                      </a:r>
                      <a:endParaRPr i="1" sz="1600"/>
                    </a:p>
                    <a:p>
                      <a:pPr indent="-330200" lvl="0" marL="457200" rtl="0" algn="l">
                        <a:spcBef>
                          <a:spcPts val="0"/>
                        </a:spcBef>
                        <a:spcAft>
                          <a:spcPts val="0"/>
                        </a:spcAft>
                        <a:buClr>
                          <a:schemeClr val="dk1"/>
                        </a:buClr>
                        <a:buSzPts val="1600"/>
                        <a:buChar char="●"/>
                      </a:pPr>
                      <a:r>
                        <a:rPr i="1" lang="ko-KR" sz="1600"/>
                        <a:t>(추가) 메인페이지 뉴스 헤더라인 자료조사</a:t>
                      </a:r>
                      <a:endParaRPr i="1" sz="1600"/>
                    </a:p>
                    <a:p>
                      <a:pPr indent="0" lvl="0" marL="0" rtl="0" algn="l">
                        <a:spcBef>
                          <a:spcPts val="0"/>
                        </a:spcBef>
                        <a:spcAft>
                          <a:spcPts val="0"/>
                        </a:spcAft>
                        <a:buNone/>
                      </a:pPr>
                      <a:r>
                        <a:t/>
                      </a:r>
                      <a:endParaRPr i="1" sz="1600"/>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882250">
                <a:tc>
                  <a:txBody>
                    <a:bodyPr/>
                    <a:lstStyle/>
                    <a:p>
                      <a:pPr indent="0" lvl="0" marL="0" marR="0" rtl="0" algn="ctr">
                        <a:lnSpc>
                          <a:spcPct val="100000"/>
                        </a:lnSpc>
                        <a:spcBef>
                          <a:spcPts val="0"/>
                        </a:spcBef>
                        <a:spcAft>
                          <a:spcPts val="0"/>
                        </a:spcAft>
                        <a:buClr>
                          <a:schemeClr val="dk1"/>
                        </a:buClr>
                        <a:buSzPts val="1600"/>
                        <a:buFont typeface="Calibri"/>
                        <a:buNone/>
                      </a:pPr>
                      <a:r>
                        <a:rPr i="1" lang="ko-KR" sz="1600"/>
                        <a:t>서준영</a:t>
                      </a:r>
                      <a:endParaRPr i="1" sz="1600"/>
                    </a:p>
                    <a:p>
                      <a:pPr indent="0" lvl="0" marL="0" rtl="0" algn="ctr">
                        <a:spcBef>
                          <a:spcPts val="0"/>
                        </a:spcBef>
                        <a:spcAft>
                          <a:spcPts val="0"/>
                        </a:spcAft>
                        <a:buClr>
                          <a:schemeClr val="dk1"/>
                        </a:buClr>
                        <a:buSzPts val="1600"/>
                        <a:buFont typeface="Calibri"/>
                        <a:buNone/>
                      </a:pPr>
                      <a:r>
                        <a:rPr i="1" lang="ko-KR" sz="1600"/>
                        <a:t>(팀원)</a:t>
                      </a:r>
                      <a:endParaRPr i="1" sz="1600"/>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i="1" sz="1600"/>
                    </a:p>
                    <a:p>
                      <a:pPr indent="-330200" lvl="0" marL="457200" rtl="0" algn="l">
                        <a:spcBef>
                          <a:spcPts val="0"/>
                        </a:spcBef>
                        <a:spcAft>
                          <a:spcPts val="0"/>
                        </a:spcAft>
                        <a:buSzPts val="1600"/>
                        <a:buChar char="●"/>
                      </a:pPr>
                      <a:r>
                        <a:rPr i="1" lang="ko-KR" sz="1600"/>
                        <a:t>지역 내 여행지 추천 페이지 담당</a:t>
                      </a:r>
                      <a:endParaRPr i="1" sz="1600"/>
                    </a:p>
                    <a:p>
                      <a:pPr indent="-330200" lvl="0" marL="457200" rtl="0" algn="l">
                        <a:spcBef>
                          <a:spcPts val="0"/>
                        </a:spcBef>
                        <a:spcAft>
                          <a:spcPts val="0"/>
                        </a:spcAft>
                        <a:buSzPts val="1600"/>
                        <a:buChar char="●"/>
                      </a:pPr>
                      <a:r>
                        <a:rPr i="1" lang="ko-KR" sz="1600"/>
                        <a:t>식당 &amp; 카페 추천 페이지 연결</a:t>
                      </a:r>
                      <a:endParaRPr i="1" sz="1600"/>
                    </a:p>
                    <a:p>
                      <a:pPr indent="-330200" lvl="0" marL="457200" rtl="0" algn="l">
                        <a:spcBef>
                          <a:spcPts val="0"/>
                        </a:spcBef>
                        <a:spcAft>
                          <a:spcPts val="0"/>
                        </a:spcAft>
                        <a:buSzPts val="1600"/>
                        <a:buChar char="●"/>
                      </a:pPr>
                      <a:r>
                        <a:rPr i="1" lang="ko-KR" sz="1600"/>
                        <a:t>여행 지역 자료조사</a:t>
                      </a:r>
                      <a:endParaRPr i="1" sz="1600"/>
                    </a:p>
                    <a:p>
                      <a:pPr indent="0" lvl="0" marL="0" marR="0" rtl="0" algn="l">
                        <a:lnSpc>
                          <a:spcPct val="100000"/>
                        </a:lnSpc>
                        <a:spcBef>
                          <a:spcPts val="0"/>
                        </a:spcBef>
                        <a:spcAft>
                          <a:spcPts val="0"/>
                        </a:spcAft>
                        <a:buNone/>
                      </a:pPr>
                      <a:r>
                        <a:t/>
                      </a:r>
                      <a:endParaRPr i="1" sz="1600"/>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882250">
                <a:tc>
                  <a:txBody>
                    <a:bodyPr/>
                    <a:lstStyle/>
                    <a:p>
                      <a:pPr indent="0" lvl="0" marL="0" marR="0" rtl="0" algn="ctr">
                        <a:lnSpc>
                          <a:spcPct val="100000"/>
                        </a:lnSpc>
                        <a:spcBef>
                          <a:spcPts val="0"/>
                        </a:spcBef>
                        <a:spcAft>
                          <a:spcPts val="0"/>
                        </a:spcAft>
                        <a:buClr>
                          <a:schemeClr val="dk1"/>
                        </a:buClr>
                        <a:buSzPts val="1800"/>
                        <a:buFont typeface="Calibri"/>
                        <a:buNone/>
                      </a:pPr>
                      <a:r>
                        <a:rPr i="1" lang="ko-KR" sz="1800">
                          <a:solidFill>
                            <a:srgbClr val="323F4F"/>
                          </a:solidFill>
                        </a:rPr>
                        <a:t>장승헌</a:t>
                      </a:r>
                      <a:endParaRPr i="1" sz="1800">
                        <a:solidFill>
                          <a:srgbClr val="323F4F"/>
                        </a:solidFill>
                      </a:endParaRPr>
                    </a:p>
                    <a:p>
                      <a:pPr indent="0" lvl="0" marL="0" rtl="0" algn="ctr">
                        <a:spcBef>
                          <a:spcPts val="0"/>
                        </a:spcBef>
                        <a:spcAft>
                          <a:spcPts val="0"/>
                        </a:spcAft>
                        <a:buClr>
                          <a:schemeClr val="dk1"/>
                        </a:buClr>
                        <a:buSzPts val="1600"/>
                        <a:buFont typeface="Calibri"/>
                        <a:buNone/>
                      </a:pPr>
                      <a:r>
                        <a:rPr i="1" lang="ko-KR" sz="1600"/>
                        <a:t>(팀원)</a:t>
                      </a:r>
                      <a:endParaRPr i="1" sz="1800">
                        <a:solidFill>
                          <a:srgbClr val="323F4F"/>
                        </a:solidFill>
                      </a:endParaRPr>
                    </a:p>
                  </a:txBody>
                  <a:tcPr marT="45750" marB="45750" marR="91450" marL="91450" anchor="ctr">
                    <a:lnT cap="flat" cmpd="sng" w="9525">
                      <a:solidFill>
                        <a:schemeClr val="dk2"/>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i="1" sz="1600">
                        <a:solidFill>
                          <a:srgbClr val="323F4F"/>
                        </a:solidFill>
                        <a:latin typeface="Malgun Gothic"/>
                        <a:ea typeface="Malgun Gothic"/>
                        <a:cs typeface="Malgun Gothic"/>
                        <a:sym typeface="Malgun Gothic"/>
                      </a:endParaRPr>
                    </a:p>
                    <a:p>
                      <a:pPr indent="-330200" lvl="0" marL="457200" rtl="0" algn="l">
                        <a:spcBef>
                          <a:spcPts val="0"/>
                        </a:spcBef>
                        <a:spcAft>
                          <a:spcPts val="0"/>
                        </a:spcAft>
                        <a:buClr>
                          <a:schemeClr val="dk1"/>
                        </a:buClr>
                        <a:buSzPts val="1600"/>
                        <a:buFont typeface="Malgun Gothic"/>
                        <a:buChar char="●"/>
                      </a:pPr>
                      <a:r>
                        <a:rPr i="1" lang="ko-KR" sz="1600">
                          <a:latin typeface="Malgun Gothic"/>
                          <a:ea typeface="Malgun Gothic"/>
                          <a:cs typeface="Malgun Gothic"/>
                          <a:sym typeface="Malgun Gothic"/>
                        </a:rPr>
                        <a:t>지역 내 식당 및 카페 추천 페이지 담당</a:t>
                      </a:r>
                      <a:endParaRPr i="1" sz="1600">
                        <a:latin typeface="Malgun Gothic"/>
                        <a:ea typeface="Malgun Gothic"/>
                        <a:cs typeface="Malgun Gothic"/>
                        <a:sym typeface="Malgun Gothic"/>
                      </a:endParaRPr>
                    </a:p>
                    <a:p>
                      <a:pPr indent="-330200" lvl="0" marL="457200" rtl="0" algn="l">
                        <a:spcBef>
                          <a:spcPts val="0"/>
                        </a:spcBef>
                        <a:spcAft>
                          <a:spcPts val="0"/>
                        </a:spcAft>
                        <a:buClr>
                          <a:schemeClr val="dk1"/>
                        </a:buClr>
                        <a:buSzPts val="1600"/>
                        <a:buChar char="●"/>
                      </a:pPr>
                      <a:r>
                        <a:rPr i="1" lang="ko-KR" sz="1600"/>
                        <a:t>포트폴리오 담당</a:t>
                      </a:r>
                      <a:endParaRPr i="1" sz="1600">
                        <a:solidFill>
                          <a:srgbClr val="323F4F"/>
                        </a:solidFill>
                        <a:latin typeface="Malgun Gothic"/>
                        <a:ea typeface="Malgun Gothic"/>
                        <a:cs typeface="Malgun Gothic"/>
                        <a:sym typeface="Malgun Gothic"/>
                      </a:endParaRPr>
                    </a:p>
                    <a:p>
                      <a:pPr indent="-330200" lvl="0" marL="457200" rtl="0" algn="l">
                        <a:spcBef>
                          <a:spcPts val="0"/>
                        </a:spcBef>
                        <a:spcAft>
                          <a:spcPts val="0"/>
                        </a:spcAft>
                        <a:buSzPts val="1600"/>
                        <a:buChar char="●"/>
                      </a:pPr>
                      <a:r>
                        <a:rPr i="1" lang="ko-KR" sz="1600"/>
                        <a:t>여행지 추천 페이지 연결</a:t>
                      </a:r>
                      <a:endParaRPr i="1" sz="1600"/>
                    </a:p>
                    <a:p>
                      <a:pPr indent="0" lvl="0" marL="0" rtl="0" algn="l">
                        <a:spcBef>
                          <a:spcPts val="0"/>
                        </a:spcBef>
                        <a:spcAft>
                          <a:spcPts val="0"/>
                        </a:spcAft>
                        <a:buNone/>
                      </a:pPr>
                      <a:r>
                        <a:t/>
                      </a:r>
                      <a:endParaRPr i="1" sz="1600"/>
                    </a:p>
                  </a:txBody>
                  <a:tcPr marT="45750" marB="45750" marR="91450" marL="91450" anchor="ctr">
                    <a:lnT cap="flat" cmpd="sng" w="9525">
                      <a:solidFill>
                        <a:schemeClr val="dk2"/>
                      </a:solidFill>
                      <a:prstDash val="solid"/>
                      <a:round/>
                      <a:headEnd len="sm" w="sm" type="none"/>
                      <a:tailEnd len="sm" w="sm" type="none"/>
                    </a:lnT>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1"/>
          <p:cNvSpPr txBox="1"/>
          <p:nvPr/>
        </p:nvSpPr>
        <p:spPr>
          <a:xfrm>
            <a:off x="17463" y="-27384"/>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03 </a:t>
            </a:r>
            <a:endParaRPr b="1" sz="4000">
              <a:solidFill>
                <a:srgbClr val="445569"/>
              </a:solidFill>
              <a:latin typeface="Arial"/>
              <a:ea typeface="Arial"/>
              <a:cs typeface="Arial"/>
              <a:sym typeface="Arial"/>
            </a:endParaRPr>
          </a:p>
        </p:txBody>
      </p:sp>
      <p:sp>
        <p:nvSpPr>
          <p:cNvPr id="93" name="Google Shape;93;p11"/>
          <p:cNvSpPr txBox="1"/>
          <p:nvPr/>
        </p:nvSpPr>
        <p:spPr>
          <a:xfrm>
            <a:off x="849313" y="71041"/>
            <a:ext cx="336502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절차 및 방법</a:t>
            </a:r>
            <a:endParaRPr/>
          </a:p>
        </p:txBody>
      </p:sp>
      <p:cxnSp>
        <p:nvCxnSpPr>
          <p:cNvPr id="94" name="Google Shape;94;p11"/>
          <p:cNvCxnSpPr/>
          <p:nvPr/>
        </p:nvCxnSpPr>
        <p:spPr>
          <a:xfrm flipH="1" rot="10800000">
            <a:off x="4115780" y="398067"/>
            <a:ext cx="7741258" cy="10963"/>
          </a:xfrm>
          <a:prstGeom prst="straightConnector1">
            <a:avLst/>
          </a:prstGeom>
          <a:noFill/>
          <a:ln cap="flat" cmpd="sng" w="9525">
            <a:solidFill>
              <a:srgbClr val="445569"/>
            </a:solidFill>
            <a:prstDash val="solid"/>
            <a:miter lim="800000"/>
            <a:headEnd len="sm" w="sm" type="none"/>
            <a:tailEnd len="sm" w="sm" type="none"/>
          </a:ln>
        </p:spPr>
      </p:cxnSp>
      <p:sp>
        <p:nvSpPr>
          <p:cNvPr id="95" name="Google Shape;95;p11"/>
          <p:cNvSpPr/>
          <p:nvPr/>
        </p:nvSpPr>
        <p:spPr>
          <a:xfrm>
            <a:off x="1147365" y="759828"/>
            <a:ext cx="79782" cy="101866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1"/>
          <p:cNvSpPr txBox="1"/>
          <p:nvPr/>
        </p:nvSpPr>
        <p:spPr>
          <a:xfrm>
            <a:off x="1358689" y="730517"/>
            <a:ext cx="95763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323F4F"/>
                </a:solidFill>
                <a:latin typeface="Calibri"/>
                <a:ea typeface="Calibri"/>
                <a:cs typeface="Calibri"/>
                <a:sym typeface="Calibri"/>
              </a:rPr>
              <a:t>“WellTravel”웹사이트는 우리나라 다양한 지역의 추천 여행지, 식당, 카페 등을 제공하여 사용자에게 총체적인 여행에 대해서 접근하기 쉽고 재미있다는 경험을 제공하는 것을 목표로 합니다. </a:t>
            </a:r>
            <a:endParaRPr b="1" sz="1600">
              <a:solidFill>
                <a:srgbClr val="323F4F"/>
              </a:solidFill>
              <a:latin typeface="Calibri"/>
              <a:ea typeface="Calibri"/>
              <a:cs typeface="Calibri"/>
              <a:sym typeface="Calibri"/>
            </a:endParaRPr>
          </a:p>
          <a:p>
            <a:pPr indent="0" lvl="0" marL="0" marR="0" rtl="0" algn="l">
              <a:lnSpc>
                <a:spcPct val="150000"/>
              </a:lnSpc>
              <a:spcBef>
                <a:spcPts val="0"/>
              </a:spcBef>
              <a:spcAft>
                <a:spcPts val="0"/>
              </a:spcAft>
              <a:buNone/>
            </a:pPr>
            <a:r>
              <a:rPr b="1" lang="ko-KR" sz="1600">
                <a:solidFill>
                  <a:srgbClr val="323F4F"/>
                </a:solidFill>
                <a:latin typeface="Calibri"/>
                <a:ea typeface="Calibri"/>
                <a:cs typeface="Calibri"/>
                <a:sym typeface="Calibri"/>
              </a:rPr>
              <a:t>이 프로젝트는 플랫폼의 고유한 측면을 담당하는 4명의 핵심 팀 구성원으로 나누어져있습니다.</a:t>
            </a:r>
            <a:endParaRPr b="1" sz="1600">
              <a:solidFill>
                <a:srgbClr val="323F4F"/>
              </a:solidFill>
              <a:latin typeface="Calibri"/>
              <a:ea typeface="Calibri"/>
              <a:cs typeface="Calibri"/>
              <a:sym typeface="Calibri"/>
            </a:endParaRPr>
          </a:p>
        </p:txBody>
      </p:sp>
      <p:graphicFrame>
        <p:nvGraphicFramePr>
          <p:cNvPr id="97" name="Google Shape;97;p11"/>
          <p:cNvGraphicFramePr/>
          <p:nvPr/>
        </p:nvGraphicFramePr>
        <p:xfrm>
          <a:off x="1170233" y="2067201"/>
          <a:ext cx="3000000" cy="3000000"/>
        </p:xfrm>
        <a:graphic>
          <a:graphicData uri="http://schemas.openxmlformats.org/drawingml/2006/table">
            <a:tbl>
              <a:tblPr bandRow="1" firstRow="1">
                <a:noFill/>
                <a:tableStyleId>{08CA59CF-56A6-4629-9FD9-63BE5BE62B53}</a:tableStyleId>
              </a:tblPr>
              <a:tblGrid>
                <a:gridCol w="1744325"/>
                <a:gridCol w="2317350"/>
                <a:gridCol w="3420375"/>
                <a:gridCol w="2471175"/>
              </a:tblGrid>
              <a:tr h="426425">
                <a:tc>
                  <a:txBody>
                    <a:bodyPr/>
                    <a:lstStyle/>
                    <a:p>
                      <a:pPr indent="0" lvl="0" marL="0" marR="0" rtl="0" algn="ctr">
                        <a:spcBef>
                          <a:spcPts val="0"/>
                        </a:spcBef>
                        <a:spcAft>
                          <a:spcPts val="0"/>
                        </a:spcAft>
                        <a:buNone/>
                      </a:pPr>
                      <a:r>
                        <a:rPr lang="ko-KR" sz="1600" u="none" cap="none" strike="noStrike"/>
                        <a:t>구분</a:t>
                      </a:r>
                      <a:endParaRPr b="1" sz="1600" u="none" cap="none" strike="noStrike">
                        <a:latin typeface="Calibri"/>
                        <a:ea typeface="Calibri"/>
                        <a:cs typeface="Calibri"/>
                        <a:sym typeface="Calibri"/>
                      </a:endParaRPr>
                    </a:p>
                  </a:txBody>
                  <a:tcPr marT="45750" marB="45750" marR="91450" marL="91450" anchor="ctr">
                    <a:solidFill>
                      <a:srgbClr val="323F4F"/>
                    </a:solidFill>
                  </a:tcPr>
                </a:tc>
                <a:tc>
                  <a:txBody>
                    <a:bodyPr/>
                    <a:lstStyle/>
                    <a:p>
                      <a:pPr indent="0" lvl="0" marL="0" marR="0" rtl="0" algn="ctr">
                        <a:spcBef>
                          <a:spcPts val="0"/>
                        </a:spcBef>
                        <a:spcAft>
                          <a:spcPts val="0"/>
                        </a:spcAft>
                        <a:buNone/>
                      </a:pPr>
                      <a:r>
                        <a:rPr lang="ko-KR" sz="1600" u="none" cap="none" strike="noStrike"/>
                        <a:t>기간</a:t>
                      </a:r>
                      <a:endParaRPr b="1" sz="1600" u="none" cap="none" strike="noStrike">
                        <a:latin typeface="Calibri"/>
                        <a:ea typeface="Calibri"/>
                        <a:cs typeface="Calibri"/>
                        <a:sym typeface="Calibri"/>
                      </a:endParaRPr>
                    </a:p>
                  </a:txBody>
                  <a:tcPr marT="45750" marB="45750" marR="91450" marL="91450" anchor="ctr">
                    <a:solidFill>
                      <a:srgbClr val="323F4F"/>
                    </a:solidFill>
                  </a:tcPr>
                </a:tc>
                <a:tc>
                  <a:txBody>
                    <a:bodyPr/>
                    <a:lstStyle/>
                    <a:p>
                      <a:pPr indent="0" lvl="0" marL="0" marR="0" rtl="0" algn="ctr">
                        <a:spcBef>
                          <a:spcPts val="0"/>
                        </a:spcBef>
                        <a:spcAft>
                          <a:spcPts val="0"/>
                        </a:spcAft>
                        <a:buNone/>
                      </a:pPr>
                      <a:r>
                        <a:rPr lang="ko-KR" sz="1600" u="none" cap="none" strike="noStrike"/>
                        <a:t>활동</a:t>
                      </a:r>
                      <a:endParaRPr b="1" sz="1600" u="none" cap="none" strike="noStrike">
                        <a:latin typeface="Calibri"/>
                        <a:ea typeface="Calibri"/>
                        <a:cs typeface="Calibri"/>
                        <a:sym typeface="Calibri"/>
                      </a:endParaRPr>
                    </a:p>
                  </a:txBody>
                  <a:tcPr marT="45750" marB="45750" marR="91450" marL="91450" anchor="ctr">
                    <a:solidFill>
                      <a:srgbClr val="323F4F"/>
                    </a:solidFill>
                  </a:tcPr>
                </a:tc>
                <a:tc>
                  <a:txBody>
                    <a:bodyPr/>
                    <a:lstStyle/>
                    <a:p>
                      <a:pPr indent="0" lvl="0" marL="0" marR="0" rtl="0" algn="ctr">
                        <a:spcBef>
                          <a:spcPts val="0"/>
                        </a:spcBef>
                        <a:spcAft>
                          <a:spcPts val="0"/>
                        </a:spcAft>
                        <a:buNone/>
                      </a:pPr>
                      <a:r>
                        <a:rPr lang="ko-KR" sz="1600" u="none" cap="none" strike="noStrike"/>
                        <a:t>비고</a:t>
                      </a:r>
                      <a:endParaRPr b="1" sz="1600" u="none" cap="none" strike="noStrike">
                        <a:latin typeface="Calibri"/>
                        <a:ea typeface="Calibri"/>
                        <a:cs typeface="Calibri"/>
                        <a:sym typeface="Calibri"/>
                      </a:endParaRPr>
                    </a:p>
                  </a:txBody>
                  <a:tcPr marT="45750" marB="45750" marR="91450" marL="91450" anchor="ctr">
                    <a:solidFill>
                      <a:srgbClr val="323F4F"/>
                    </a:solidFill>
                  </a:tcPr>
                </a:tc>
              </a:tr>
              <a:tr h="581725">
                <a:tc>
                  <a:txBody>
                    <a:bodyPr/>
                    <a:lstStyle/>
                    <a:p>
                      <a:pPr indent="0" lvl="0" marL="0" marR="0" rtl="0" algn="ctr">
                        <a:lnSpc>
                          <a:spcPct val="100000"/>
                        </a:lnSpc>
                        <a:spcBef>
                          <a:spcPts val="0"/>
                        </a:spcBef>
                        <a:spcAft>
                          <a:spcPts val="0"/>
                        </a:spcAft>
                        <a:buNone/>
                      </a:pPr>
                      <a:r>
                        <a:rPr i="1" lang="ko-KR" sz="1400" u="none" cap="none" strike="noStrike"/>
                        <a:t>사전 기획</a:t>
                      </a:r>
                      <a:endParaRPr b="1" i="1" sz="1400" u="none" cap="none" strike="noStrike">
                        <a:solidFill>
                          <a:srgbClr val="323F4F"/>
                        </a:solidFill>
                        <a:latin typeface="Calibri"/>
                        <a:ea typeface="Calibri"/>
                        <a:cs typeface="Calibri"/>
                        <a:sym typeface="Calibri"/>
                      </a:endParaRPr>
                    </a:p>
                  </a:txBody>
                  <a:tcPr marT="45750" marB="45750" marR="91450" marL="91450" anchor="ctr">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8</a:t>
                      </a:r>
                      <a:r>
                        <a:rPr i="1" lang="ko-KR" sz="1400" u="none" cap="none" strike="noStrike"/>
                        <a:t>/</a:t>
                      </a:r>
                      <a:r>
                        <a:rPr i="1" lang="ko-KR"/>
                        <a:t>30</a:t>
                      </a:r>
                      <a:r>
                        <a:rPr i="1" lang="ko-KR" sz="1400" u="none" cap="none" strike="noStrike"/>
                        <a:t>(</a:t>
                      </a:r>
                      <a:r>
                        <a:rPr i="1" lang="ko-KR"/>
                        <a:t>수</a:t>
                      </a:r>
                      <a:r>
                        <a:rPr i="1" lang="ko-KR" sz="1400" u="none" cap="none" strike="noStrike"/>
                        <a:t>) </a:t>
                      </a:r>
                      <a:endParaRPr b="0" i="1" sz="1400" u="none" cap="none" strike="noStrike">
                        <a:solidFill>
                          <a:srgbClr val="323F4F"/>
                        </a:solidFill>
                        <a:latin typeface="Calibri"/>
                        <a:ea typeface="Calibri"/>
                        <a:cs typeface="Calibri"/>
                        <a:sym typeface="Calibri"/>
                      </a:endParaRPr>
                    </a:p>
                  </a:txBody>
                  <a:tcPr marT="4225" marB="0" marR="4225" marL="36000" anchor="ctr">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sz="1400" u="none" cap="none" strike="noStrike"/>
                        <a:t>프로젝트 기획 및 주제 선정</a:t>
                      </a:r>
                      <a:endParaRPr i="1" sz="1400" u="none" cap="none" strike="noStrike"/>
                    </a:p>
                    <a:p>
                      <a:pPr indent="-171450" lvl="0" marL="171450" marR="0" rtl="0" algn="l">
                        <a:lnSpc>
                          <a:spcPct val="100000"/>
                        </a:lnSpc>
                        <a:spcBef>
                          <a:spcPts val="0"/>
                        </a:spcBef>
                        <a:spcAft>
                          <a:spcPts val="0"/>
                        </a:spcAft>
                        <a:buClr>
                          <a:schemeClr val="dk1"/>
                        </a:buClr>
                        <a:buSzPts val="1400"/>
                        <a:buFont typeface="Arial"/>
                        <a:buChar char="•"/>
                      </a:pPr>
                      <a:r>
                        <a:rPr i="1" lang="ko-KR" sz="1400" u="none" cap="none" strike="noStrike"/>
                        <a:t>기획안 작성</a:t>
                      </a:r>
                      <a:endParaRPr b="0" i="1" sz="1400" u="none" cap="none" strike="noStrike">
                        <a:solidFill>
                          <a:srgbClr val="323F4F"/>
                        </a:solidFill>
                        <a:latin typeface="Calibri"/>
                        <a:ea typeface="Calibri"/>
                        <a:cs typeface="Calibri"/>
                        <a:sym typeface="Calibri"/>
                      </a:endParaRPr>
                    </a:p>
                  </a:txBody>
                  <a:tcPr marT="4225" marB="0" marR="4225" marL="36000" anchor="ctr">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sz="1400" u="none" cap="none" strike="noStrike"/>
                        <a:t>아이디어 선정</a:t>
                      </a:r>
                      <a:endParaRPr b="0" i="1" sz="1400" u="none" cap="none" strike="noStrike">
                        <a:solidFill>
                          <a:srgbClr val="323F4F"/>
                        </a:solidFill>
                        <a:latin typeface="Calibri"/>
                        <a:ea typeface="Calibri"/>
                        <a:cs typeface="Calibri"/>
                        <a:sym typeface="Calibri"/>
                      </a:endParaRPr>
                    </a:p>
                  </a:txBody>
                  <a:tcPr marT="4225" marB="0" marR="4225" marL="36000" anchor="ctr">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None/>
                      </a:pPr>
                      <a:r>
                        <a:rPr i="1" lang="ko-KR" sz="1400" u="none" cap="none" strike="noStrike">
                          <a:solidFill>
                            <a:schemeClr val="dk1"/>
                          </a:solidFill>
                          <a:latin typeface="Calibri"/>
                          <a:ea typeface="Calibri"/>
                          <a:cs typeface="Calibri"/>
                          <a:sym typeface="Calibri"/>
                        </a:rPr>
                        <a:t>요구 사항 분석</a:t>
                      </a:r>
                      <a:endParaRPr/>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8</a:t>
                      </a:r>
                      <a:r>
                        <a:rPr i="1" lang="ko-KR" sz="1400" u="none" cap="none" strike="noStrike"/>
                        <a:t>/3O(</a:t>
                      </a:r>
                      <a:r>
                        <a:rPr i="1" lang="ko-KR"/>
                        <a:t>수</a:t>
                      </a: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solidFill>
                            <a:srgbClr val="323F4F"/>
                          </a:solidFill>
                        </a:rPr>
                        <a:t>페이지 구성 회의</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solidFill>
                            <a:srgbClr val="323F4F"/>
                          </a:solidFill>
                        </a:rPr>
                        <a:t>전체적인 페이지 구성과 담당 페이지 서비스 구성 분석</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None/>
                      </a:pPr>
                      <a:r>
                        <a:rPr i="1" lang="ko-KR" sz="1400" u="none" cap="none" strike="noStrike">
                          <a:solidFill>
                            <a:schemeClr val="dk1"/>
                          </a:solidFill>
                          <a:latin typeface="Calibri"/>
                          <a:ea typeface="Calibri"/>
                          <a:cs typeface="Calibri"/>
                          <a:sym typeface="Calibri"/>
                        </a:rPr>
                        <a:t>설계</a:t>
                      </a:r>
                      <a:endParaRPr/>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8</a:t>
                      </a:r>
                      <a:r>
                        <a:rPr i="1" lang="ko-KR" sz="1400" u="none" cap="none" strike="noStrike"/>
                        <a:t>/</a:t>
                      </a:r>
                      <a:r>
                        <a:rPr i="1" lang="ko-KR"/>
                        <a:t>31 (목</a:t>
                      </a:r>
                      <a:r>
                        <a:rPr i="1" lang="ko-KR" sz="1400" u="none" cap="none" strike="noStrike"/>
                        <a:t>) </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solidFill>
                            <a:srgbClr val="323F4F"/>
                          </a:solidFill>
                        </a:rPr>
                        <a:t>개인별 담당 페이지 완성 및 연결</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solidFill>
                            <a:srgbClr val="323F4F"/>
                          </a:solidFill>
                        </a:rPr>
                        <a:t>개인별 </a:t>
                      </a:r>
                      <a:r>
                        <a:rPr b="0" i="1" lang="ko-KR" sz="1400" u="none" cap="none" strike="noStrike">
                          <a:solidFill>
                            <a:srgbClr val="323F4F"/>
                          </a:solidFill>
                          <a:latin typeface="Calibri"/>
                          <a:ea typeface="Calibri"/>
                          <a:cs typeface="Calibri"/>
                          <a:sym typeface="Calibri"/>
                        </a:rPr>
                        <a:t>화면 및 동적 기능 설계</a:t>
                      </a:r>
                      <a:endParaRPr b="0" i="1" sz="1400" u="none" cap="none" strike="noStrike">
                        <a:solidFill>
                          <a:srgbClr val="323F4F"/>
                        </a:solidFill>
                        <a:latin typeface="Calibri"/>
                        <a:ea typeface="Calibri"/>
                        <a:cs typeface="Calibri"/>
                        <a:sym typeface="Calibri"/>
                      </a:endParaRPr>
                    </a:p>
                    <a:p>
                      <a:pPr indent="-171450" lvl="0" marL="171450" marR="0" rtl="0" algn="l">
                        <a:lnSpc>
                          <a:spcPct val="100000"/>
                        </a:lnSpc>
                        <a:spcBef>
                          <a:spcPts val="0"/>
                        </a:spcBef>
                        <a:spcAft>
                          <a:spcPts val="0"/>
                        </a:spcAft>
                        <a:buClr>
                          <a:srgbClr val="323F4F"/>
                        </a:buClr>
                        <a:buSzPts val="1400"/>
                        <a:buChar char="•"/>
                      </a:pPr>
                      <a:r>
                        <a:rPr i="1" lang="ko-KR">
                          <a:solidFill>
                            <a:srgbClr val="323F4F"/>
                          </a:solidFill>
                        </a:rPr>
                        <a:t>CSS 통합</a:t>
                      </a:r>
                      <a:endParaRPr i="1">
                        <a:solidFill>
                          <a:srgbClr val="323F4F"/>
                        </a:solidFill>
                      </a:endParaRPr>
                    </a:p>
                    <a:p>
                      <a:pPr indent="-171450" lvl="0" marL="171450" marR="0" rtl="0" algn="l">
                        <a:lnSpc>
                          <a:spcPct val="100000"/>
                        </a:lnSpc>
                        <a:spcBef>
                          <a:spcPts val="0"/>
                        </a:spcBef>
                        <a:spcAft>
                          <a:spcPts val="0"/>
                        </a:spcAft>
                        <a:buClr>
                          <a:srgbClr val="323F4F"/>
                        </a:buClr>
                        <a:buSzPts val="1400"/>
                        <a:buChar char="•"/>
                      </a:pPr>
                      <a:r>
                        <a:rPr i="1" lang="ko-KR">
                          <a:solidFill>
                            <a:srgbClr val="323F4F"/>
                          </a:solidFill>
                        </a:rPr>
                        <a:t>Main page와 login/sign page 연결</a:t>
                      </a:r>
                      <a:endParaRPr i="1">
                        <a:solidFill>
                          <a:srgbClr val="323F4F"/>
                        </a:solidFill>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Clr>
                          <a:srgbClr val="323F4F"/>
                        </a:buClr>
                        <a:buSzPts val="1400"/>
                        <a:buFont typeface="Calibri"/>
                        <a:buNone/>
                      </a:pPr>
                      <a:r>
                        <a:rPr b="1" i="1" lang="ko-KR" sz="1400" u="none" cap="none" strike="noStrike">
                          <a:solidFill>
                            <a:srgbClr val="323F4F"/>
                          </a:solidFill>
                          <a:latin typeface="Calibri"/>
                          <a:ea typeface="Calibri"/>
                          <a:cs typeface="Calibri"/>
                          <a:sym typeface="Calibri"/>
                        </a:rPr>
                        <a:t>구현</a:t>
                      </a:r>
                      <a:endParaRPr/>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9</a:t>
                      </a:r>
                      <a:r>
                        <a:rPr i="1" lang="ko-KR" sz="1400" u="none" cap="none" strike="noStrike"/>
                        <a:t>/</a:t>
                      </a:r>
                      <a:r>
                        <a:rPr i="1" lang="ko-KR"/>
                        <a:t>1</a:t>
                      </a:r>
                      <a:r>
                        <a:rPr i="1" lang="ko-KR" sz="1400" u="none" cap="none" strike="noStrike"/>
                        <a:t>(</a:t>
                      </a:r>
                      <a:r>
                        <a:rPr i="1" lang="ko-KR"/>
                        <a:t>금</a:t>
                      </a: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프로젝트 포트폴리오 작성</a:t>
                      </a:r>
                      <a:endParaRPr i="1"/>
                    </a:p>
                    <a:p>
                      <a:pPr indent="-171450" lvl="0" marL="171450" marR="0" rtl="0" algn="l">
                        <a:lnSpc>
                          <a:spcPct val="100000"/>
                        </a:lnSpc>
                        <a:spcBef>
                          <a:spcPts val="0"/>
                        </a:spcBef>
                        <a:spcAft>
                          <a:spcPts val="0"/>
                        </a:spcAft>
                        <a:buSzPts val="1400"/>
                        <a:buChar char="•"/>
                      </a:pPr>
                      <a:r>
                        <a:rPr i="1" lang="ko-KR"/>
                        <a:t>지역별 추천과 맛집추천 page 연결</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457200" marR="0" rtl="0" algn="l">
                        <a:lnSpc>
                          <a:spcPct val="100000"/>
                        </a:lnSpc>
                        <a:spcBef>
                          <a:spcPts val="0"/>
                        </a:spcBef>
                        <a:spcAft>
                          <a:spcPts val="0"/>
                        </a:spcAft>
                        <a:buNone/>
                      </a:pPr>
                      <a:r>
                        <a:t/>
                      </a:r>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Clr>
                          <a:srgbClr val="323F4F"/>
                        </a:buClr>
                        <a:buSzPts val="1400"/>
                        <a:buFont typeface="Calibri"/>
                        <a:buNone/>
                      </a:pPr>
                      <a:r>
                        <a:rPr b="1" i="1" lang="ko-KR" sz="1400" u="none" cap="none" strike="noStrike">
                          <a:solidFill>
                            <a:srgbClr val="323F4F"/>
                          </a:solidFill>
                          <a:latin typeface="Calibri"/>
                          <a:ea typeface="Calibri"/>
                          <a:cs typeface="Calibri"/>
                          <a:sym typeface="Calibri"/>
                        </a:rPr>
                        <a:t>테스트</a:t>
                      </a:r>
                      <a:endParaRPr/>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9/1</a:t>
                      </a:r>
                      <a:r>
                        <a:rPr i="1" lang="ko-KR" sz="1400" u="none" cap="none" strike="noStrike"/>
                        <a:t>(</a:t>
                      </a:r>
                      <a:r>
                        <a:rPr i="1" lang="ko-KR"/>
                        <a:t>금</a:t>
                      </a: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t>서비스  기능 구현 </a:t>
                      </a:r>
                      <a:r>
                        <a:rPr b="0" i="1" lang="ko-KR" sz="1400" u="none" cap="none" strike="noStrike">
                          <a:solidFill>
                            <a:srgbClr val="323F4F"/>
                          </a:solidFill>
                          <a:latin typeface="Calibri"/>
                          <a:ea typeface="Calibri"/>
                          <a:cs typeface="Calibri"/>
                          <a:sym typeface="Calibri"/>
                        </a:rPr>
                        <a:t>테스트</a:t>
                      </a:r>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sz="1400" u="none" cap="none" strike="noStrike"/>
                        <a:t>최적화, 오류 수정</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Clr>
                          <a:schemeClr val="dk1"/>
                        </a:buClr>
                        <a:buSzPts val="1400"/>
                        <a:buFont typeface="Calibri"/>
                        <a:buNone/>
                      </a:pPr>
                      <a:r>
                        <a:rPr i="1" lang="ko-KR" sz="1400" u="none" cap="none" strike="noStrike"/>
                        <a:t>총 개발기간</a:t>
                      </a:r>
                      <a:endParaRPr b="1" i="1" sz="1400" u="none" cap="none" strike="noStrike">
                        <a:solidFill>
                          <a:srgbClr val="323F4F"/>
                        </a:solidFill>
                        <a:latin typeface="Calibri"/>
                        <a:ea typeface="Calibri"/>
                        <a:cs typeface="Calibri"/>
                        <a:sym typeface="Calibri"/>
                      </a:endParaRPr>
                    </a:p>
                  </a:txBody>
                  <a:tcPr marT="45750" marB="45750" marR="91450" marL="91450" anchor="ctr">
                    <a:lnT cap="flat" cmpd="sng" w="9525">
                      <a:solidFill>
                        <a:schemeClr val="dk2"/>
                      </a:solidFill>
                      <a:prstDash val="solid"/>
                      <a:round/>
                      <a:headEnd len="sm" w="sm" type="none"/>
                      <a:tailEnd len="sm" w="sm" type="none"/>
                    </a:lnT>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8</a:t>
                      </a:r>
                      <a:r>
                        <a:rPr i="1" lang="ko-KR" sz="1400" u="none" cap="none" strike="noStrike"/>
                        <a:t>/3O(</a:t>
                      </a:r>
                      <a:r>
                        <a:rPr i="1" lang="ko-KR"/>
                        <a:t>수</a:t>
                      </a:r>
                      <a:r>
                        <a:rPr i="1" lang="ko-KR" sz="1400" u="none" cap="none" strike="noStrike"/>
                        <a:t>) ~</a:t>
                      </a:r>
                      <a:r>
                        <a:rPr i="1" lang="ko-KR"/>
                        <a:t> 9</a:t>
                      </a:r>
                      <a:r>
                        <a:rPr i="1" lang="ko-KR" sz="1400" u="none" cap="none" strike="noStrike"/>
                        <a:t>/</a:t>
                      </a:r>
                      <a:r>
                        <a:rPr i="1" lang="ko-KR"/>
                        <a:t>1</a:t>
                      </a:r>
                      <a:r>
                        <a:rPr i="1" lang="ko-KR" sz="1400" u="none" cap="none" strike="noStrike"/>
                        <a:t>(금)(총 </a:t>
                      </a:r>
                      <a:r>
                        <a:rPr i="1" lang="ko-KR"/>
                        <a:t>3</a:t>
                      </a:r>
                      <a:r>
                        <a:rPr i="1" lang="ko-KR" sz="1400" u="none" cap="none" strike="noStrike"/>
                        <a:t>일)</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rotWithShape="1">
          <a:blip r:embed="rId3" cstate="print">
            <a:extLst>
              <a:ext uri="{28A0092B-C50C-407E-A947-70E740481C1C}">
                <a14:useLocalDpi xmlns:a14="http://schemas.microsoft.com/office/drawing/2010/main" val="0"/>
              </a:ext>
            </a:extLst>
          </a:blip>
          <a:stretch>
            <a:fillRect/>
          </a:stretch>
        </a:blipFill>
      </p:bgPr>
    </p:bg>
    <p:spTree>
      <p:nvGrpSpPr>
        <p:cNvPr id="102" name="Shape 102"/>
        <p:cNvGrpSpPr/>
        <p:nvPr/>
      </p:nvGrpSpPr>
      <p:grpSpPr>
        <a:xfrm>
          <a:off x="0" y="0"/>
          <a:ext cx="0" cy="0"/>
          <a:chOff x="0" y="0"/>
          <a:chExt cx="0" cy="0"/>
        </a:xfrm>
      </p:grpSpPr>
      <p:sp>
        <p:nvSpPr>
          <p:cNvPr id="103" name="Google Shape;103;p12"/>
          <p:cNvSpPr/>
          <p:nvPr/>
        </p:nvSpPr>
        <p:spPr>
          <a:xfrm>
            <a:off x="6185535" y="4349115"/>
            <a:ext cx="5092700" cy="224155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2"/>
          <p:cNvSpPr txBox="1"/>
          <p:nvPr/>
        </p:nvSpPr>
        <p:spPr>
          <a:xfrm>
            <a:off x="17780" y="-31750"/>
            <a:ext cx="1160145"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05" name="Google Shape;105;p12"/>
          <p:cNvSpPr txBox="1"/>
          <p:nvPr/>
        </p:nvSpPr>
        <p:spPr>
          <a:xfrm>
            <a:off x="849630" y="66675"/>
            <a:ext cx="2416175"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06" name="Google Shape;106;p12"/>
          <p:cNvCxnSpPr/>
          <p:nvPr/>
        </p:nvCxnSpPr>
        <p:spPr>
          <a:xfrm flipH="1" rot="10800000">
            <a:off x="3179445" y="393700"/>
            <a:ext cx="8641080" cy="10795"/>
          </a:xfrm>
          <a:prstGeom prst="straightConnector1">
            <a:avLst/>
          </a:prstGeom>
          <a:noFill/>
          <a:ln cap="flat" cmpd="sng" w="9525">
            <a:solidFill>
              <a:srgbClr val="445569"/>
            </a:solidFill>
            <a:prstDash val="solid"/>
            <a:miter lim="800000"/>
            <a:headEnd len="sm" w="sm" type="none"/>
            <a:tailEnd len="sm" w="sm" type="none"/>
          </a:ln>
        </p:spPr>
      </p:cxnSp>
      <p:sp>
        <p:nvSpPr>
          <p:cNvPr id="107" name="Google Shape;107;p12"/>
          <p:cNvSpPr txBox="1"/>
          <p:nvPr/>
        </p:nvSpPr>
        <p:spPr>
          <a:xfrm>
            <a:off x="6412230" y="4561205"/>
            <a:ext cx="4639310" cy="17087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500">
                <a:solidFill>
                  <a:srgbClr val="323F4F"/>
                </a:solidFill>
                <a:latin typeface="Calibri"/>
                <a:ea typeface="Calibri"/>
                <a:cs typeface="Calibri"/>
                <a:sym typeface="Calibri"/>
              </a:rPr>
              <a:t>WellTravel은 계획 단계부터 여행 자체까지 완벽한 패키지를 제공합니다. </a:t>
            </a:r>
            <a:endParaRPr b="1" sz="1500">
              <a:solidFill>
                <a:srgbClr val="323F4F"/>
              </a:solidFill>
              <a:latin typeface="Calibri"/>
              <a:ea typeface="Calibri"/>
              <a:cs typeface="Calibri"/>
              <a:sym typeface="Calibri"/>
            </a:endParaRPr>
          </a:p>
          <a:p>
            <a:pPr indent="0" lvl="0" marL="0" marR="0" rtl="0" algn="l">
              <a:lnSpc>
                <a:spcPct val="150000"/>
              </a:lnSpc>
              <a:spcBef>
                <a:spcPts val="0"/>
              </a:spcBef>
              <a:spcAft>
                <a:spcPts val="0"/>
              </a:spcAft>
              <a:buNone/>
            </a:pPr>
            <a:r>
              <a:rPr b="1" lang="ko-KR" sz="1500">
                <a:solidFill>
                  <a:srgbClr val="323F4F"/>
                </a:solidFill>
                <a:latin typeface="Calibri"/>
                <a:ea typeface="Calibri"/>
                <a:cs typeface="Calibri"/>
                <a:sym typeface="Calibri"/>
              </a:rPr>
              <a:t>사용자는 단일 플랫폼 내에서 </a:t>
            </a:r>
            <a:r>
              <a:rPr b="1" lang="ko-KR" sz="1500">
                <a:solidFill>
                  <a:schemeClr val="accent1"/>
                </a:solidFill>
                <a:latin typeface="Calibri"/>
                <a:ea typeface="Calibri"/>
                <a:cs typeface="Calibri"/>
                <a:sym typeface="Calibri"/>
              </a:rPr>
              <a:t>목적지 선택, 숙박 시설 여행 일정 계획, 식사 장소 찾기</a:t>
            </a:r>
            <a:r>
              <a:rPr b="1" lang="ko-KR" sz="1500">
                <a:solidFill>
                  <a:srgbClr val="323F4F"/>
                </a:solidFill>
                <a:latin typeface="Calibri"/>
                <a:ea typeface="Calibri"/>
                <a:cs typeface="Calibri"/>
                <a:sym typeface="Calibri"/>
              </a:rPr>
              <a:t> 등의 기능을 수행할 수 있도록 화면 구성을 하였습니다.</a:t>
            </a:r>
            <a:endParaRPr sz="1500"/>
          </a:p>
        </p:txBody>
      </p:sp>
      <p:sp>
        <p:nvSpPr>
          <p:cNvPr id="108" name="Google Shape;108;p12"/>
          <p:cNvSpPr/>
          <p:nvPr/>
        </p:nvSpPr>
        <p:spPr>
          <a:xfrm>
            <a:off x="1177925" y="748030"/>
            <a:ext cx="74930" cy="92773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2"/>
          <p:cNvSpPr txBox="1"/>
          <p:nvPr/>
        </p:nvSpPr>
        <p:spPr>
          <a:xfrm>
            <a:off x="1327150" y="918845"/>
            <a:ext cx="9180830" cy="5848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600">
                <a:solidFill>
                  <a:srgbClr val="323F4F"/>
                </a:solidFill>
                <a:latin typeface="Calibri"/>
                <a:ea typeface="Calibri"/>
                <a:cs typeface="Calibri"/>
                <a:sym typeface="Calibri"/>
              </a:rPr>
              <a:t>이 프로젝트는 특히 현지 경험에 중점을 두고 여행 계획 경험을 단순화하고 향상시키는 초기 목표와 목적을 엄격하게 준수합니다.</a:t>
            </a:r>
            <a:endParaRPr/>
          </a:p>
        </p:txBody>
      </p:sp>
      <p:sp>
        <p:nvSpPr>
          <p:cNvPr id="110" name="Google Shape;110;p12"/>
          <p:cNvSpPr/>
          <p:nvPr/>
        </p:nvSpPr>
        <p:spPr>
          <a:xfrm>
            <a:off x="6185535" y="1956435"/>
            <a:ext cx="5092700" cy="224155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2"/>
          <p:cNvSpPr txBox="1">
            <a:spLocks/>
          </p:cNvSpPr>
          <p:nvPr/>
        </p:nvSpPr>
        <p:spPr>
          <a:xfrm rot="0">
            <a:off x="6412230" y="2045335"/>
            <a:ext cx="4639945" cy="2055495"/>
          </a:xfrm>
          <a:prstGeom prst="rect"/>
          <a:noFill/>
          <a:ln w="0">
            <a:noFill/>
            <a:prstDash/>
          </a:ln>
        </p:spPr>
        <p:txBody>
          <a:bodyPr wrap="square" lIns="91440" tIns="45720" rIns="91440" bIns="45720" numCol="1" vert="horz" anchor="t">
            <a:spAutoFit/>
          </a:bodyPr>
          <a:lstStyle/>
          <a:p>
            <a:pPr marL="0" indent="0" rtl="0" algn="l" latinLnBrk="0">
              <a:lnSpc>
                <a:spcPct val="150000"/>
              </a:lnSpc>
              <a:spcBef>
                <a:spcPts val="0"/>
              </a:spcBef>
              <a:spcAft>
                <a:spcPts val="0"/>
              </a:spcAft>
              <a:buFontTx/>
              <a:buNone/>
            </a:pPr>
            <a:r>
              <a:rPr lang="ko-KR" sz="1500" b="1">
                <a:solidFill>
                  <a:srgbClr val="323F4F"/>
                </a:solidFill>
                <a:latin typeface="Calibri" charset="0"/>
                <a:ea typeface="Calibri" charset="0"/>
                <a:cs typeface="Calibri" charset="0"/>
              </a:rPr>
              <a:t>기능을 결정하기 전에 기존 여행 플랫폼에 대한 철저한 검토를 수행하였습니다. 기존에는 단지 구조와 기능에 대한 정보만을 제공하였지만 저희 플랫폼은 </a:t>
            </a:r>
            <a:r>
              <a:rPr lang="ko-KR" sz="1500" b="1">
                <a:solidFill>
                  <a:schemeClr val="accent1"/>
                </a:solidFill>
                <a:latin typeface="Calibri" charset="0"/>
                <a:ea typeface="Calibri" charset="0"/>
                <a:cs typeface="Calibri" charset="0"/>
              </a:rPr>
              <a:t>일반적인 여행사이트가 아닌 사용자의 다채롭고 진정한 여행 경험을 제공하기 위한 필수 기능으로 통합되었습니다.</a:t>
            </a:r>
            <a:endParaRPr lang="ko-KR" altLang="en-US" sz="1500" b="1">
              <a:solidFill>
                <a:schemeClr val="accent1"/>
              </a:solidFill>
              <a:latin typeface="Calibri" charset="0"/>
              <a:ea typeface="Calibri" charset="0"/>
              <a:cs typeface="Calibri" charset="0"/>
            </a:endParaRPr>
          </a:p>
        </p:txBody>
      </p:sp>
      <p:sp>
        <p:nvSpPr>
          <p:cNvPr id="112" name="Google Shape;112;p12"/>
          <p:cNvSpPr/>
          <p:nvPr/>
        </p:nvSpPr>
        <p:spPr>
          <a:xfrm>
            <a:off x="913765" y="4349115"/>
            <a:ext cx="5092700" cy="224155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2"/>
          <p:cNvSpPr txBox="1">
            <a:spLocks/>
          </p:cNvSpPr>
          <p:nvPr/>
        </p:nvSpPr>
        <p:spPr>
          <a:xfrm rot="0">
            <a:off x="1140460" y="4455795"/>
            <a:ext cx="4639945" cy="2055495"/>
          </a:xfrm>
          <a:prstGeom prst="rect"/>
          <a:noFill/>
          <a:ln w="0">
            <a:noFill/>
            <a:prstDash/>
          </a:ln>
        </p:spPr>
        <p:txBody>
          <a:bodyPr wrap="square" lIns="91440" tIns="45720" rIns="91440" bIns="45720" numCol="1" vert="horz" anchor="t">
            <a:spAutoFit/>
          </a:bodyPr>
          <a:lstStyle/>
          <a:p>
            <a:pPr marL="0" indent="0" rtl="0" algn="l" latinLnBrk="0">
              <a:lnSpc>
                <a:spcPct val="150000"/>
              </a:lnSpc>
              <a:spcBef>
                <a:spcPts val="0"/>
              </a:spcBef>
              <a:spcAft>
                <a:spcPts val="0"/>
              </a:spcAft>
              <a:buFontTx/>
              <a:buNone/>
            </a:pPr>
            <a:r>
              <a:rPr lang="ko-KR" sz="1500" b="1">
                <a:solidFill>
                  <a:srgbClr val="323F4F"/>
                </a:solidFill>
                <a:latin typeface="Calibri" charset="0"/>
                <a:ea typeface="Calibri" charset="0"/>
                <a:cs typeface="Calibri" charset="0"/>
              </a:rPr>
              <a:t>맞춤화가 새로운 것은 아니지만 WellTravel이 제공하는 맞춤화의 범위는 혁신적입니다. </a:t>
            </a:r>
            <a:endParaRPr lang="ko-KR" altLang="en-US" sz="1500" b="1">
              <a:solidFill>
                <a:srgbClr val="323F4F"/>
              </a:solidFill>
              <a:latin typeface="Calibri" charset="0"/>
              <a:ea typeface="Calibri" charset="0"/>
              <a:cs typeface="Calibri" charset="0"/>
            </a:endParaRPr>
          </a:p>
          <a:p>
            <a:pPr marL="0" indent="0" rtl="0" algn="l" latinLnBrk="0">
              <a:lnSpc>
                <a:spcPct val="150000"/>
              </a:lnSpc>
              <a:spcBef>
                <a:spcPts val="0"/>
              </a:spcBef>
              <a:spcAft>
                <a:spcPts val="0"/>
              </a:spcAft>
              <a:buFontTx/>
              <a:buNone/>
            </a:pPr>
            <a:r>
              <a:rPr lang="ko-KR" sz="1500" b="1">
                <a:solidFill>
                  <a:srgbClr val="FF0000"/>
                </a:solidFill>
                <a:latin typeface="Calibri" charset="0"/>
                <a:ea typeface="Calibri" charset="0"/>
                <a:cs typeface="Calibri" charset="0"/>
              </a:rPr>
              <a:t>개별화된</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여행지</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추천부터</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흐름을</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알</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수</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있는</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여행</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뉴스레터</a:t>
            </a:r>
            <a:r>
              <a:rPr lang="ko-KR" sz="1500" b="1">
                <a:solidFill>
                  <a:srgbClr val="323F4F"/>
                </a:solidFill>
                <a:latin typeface="Calibri" charset="0"/>
                <a:ea typeface="Calibri" charset="0"/>
                <a:cs typeface="Calibri" charset="0"/>
              </a:rPr>
              <a:t>에 이르기까지 플랫폼 관리자들은 각 사용자를 이해하고 적응하도록 구축하는 것에 초점을 맞췄습니다.</a:t>
            </a:r>
            <a:endParaRPr lang="ko-KR" altLang="en-US" sz="1500" b="1">
              <a:solidFill>
                <a:srgbClr val="323F4F"/>
              </a:solidFill>
              <a:latin typeface="Calibri" charset="0"/>
              <a:ea typeface="Calibri" charset="0"/>
              <a:cs typeface="Calibri" charset="0"/>
            </a:endParaRPr>
          </a:p>
        </p:txBody>
      </p:sp>
      <p:sp>
        <p:nvSpPr>
          <p:cNvPr id="114" name="Google Shape;114;p12"/>
          <p:cNvSpPr/>
          <p:nvPr/>
        </p:nvSpPr>
        <p:spPr>
          <a:xfrm>
            <a:off x="913765" y="1956435"/>
            <a:ext cx="5092700" cy="224155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2"/>
          <p:cNvSpPr txBox="1">
            <a:spLocks/>
          </p:cNvSpPr>
          <p:nvPr/>
        </p:nvSpPr>
        <p:spPr>
          <a:xfrm rot="0">
            <a:off x="1140460" y="2377440"/>
            <a:ext cx="4639945" cy="1362710"/>
          </a:xfrm>
          <a:prstGeom prst="rect"/>
          <a:noFill/>
          <a:ln w="0">
            <a:noFill/>
            <a:prstDash/>
          </a:ln>
        </p:spPr>
        <p:txBody>
          <a:bodyPr wrap="square" lIns="91440" tIns="45720" rIns="91440" bIns="45720" numCol="1" vert="horz" anchor="t">
            <a:spAutoFit/>
          </a:bodyPr>
          <a:lstStyle/>
          <a:p>
            <a:pPr marL="0" indent="0" rtl="0" algn="l" latinLnBrk="0">
              <a:lnSpc>
                <a:spcPct val="150000"/>
              </a:lnSpc>
              <a:spcBef>
                <a:spcPts val="0"/>
              </a:spcBef>
              <a:spcAft>
                <a:spcPts val="0"/>
              </a:spcAft>
              <a:buFontTx/>
              <a:buNone/>
            </a:pPr>
            <a:r>
              <a:rPr lang="ko-KR" sz="1500" b="1">
                <a:solidFill>
                  <a:schemeClr val="accent2"/>
                </a:solidFill>
                <a:latin typeface="Calibri" charset="0"/>
                <a:ea typeface="Calibri" charset="0"/>
                <a:cs typeface="Calibri" charset="0"/>
              </a:rPr>
              <a:t>프로젝트</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계획에</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구상된</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모든</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기능을</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실행,</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테스트</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및</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개선하였습니다.</a:t>
            </a:r>
            <a:r>
              <a:rPr lang="ko-KR" sz="1500" b="1">
                <a:solidFill>
                  <a:schemeClr val="accent2"/>
                </a:solidFill>
                <a:latin typeface="Calibri" charset="0"/>
                <a:ea typeface="Calibri" charset="0"/>
                <a:cs typeface="Calibri" charset="0"/>
              </a:rPr>
              <a:t> </a:t>
            </a:r>
            <a:r>
              <a:rPr lang="ko-KR" sz="1500" b="1">
                <a:solidFill>
                  <a:srgbClr val="323F4F"/>
                </a:solidFill>
                <a:latin typeface="Calibri" charset="0"/>
                <a:ea typeface="Calibri" charset="0"/>
                <a:cs typeface="Calibri" charset="0"/>
              </a:rPr>
              <a:t>플랫폼이 지속적으로 발전할 수 있는 방법을 탐구해보면서 사용자 피드백 컨텐츠를 생성하였습니다.</a:t>
            </a:r>
            <a:endParaRPr lang="ko-KR" altLang="en-US" sz="1500" b="1">
              <a:solidFill>
                <a:srgbClr val="323F4F"/>
              </a:solidFill>
              <a:latin typeface="Calibri" charset="0"/>
              <a:ea typeface="Calibri" charset="0"/>
              <a:cs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3"/>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21" name="Google Shape;121;p13"/>
          <p:cNvSpPr txBox="1"/>
          <p:nvPr/>
        </p:nvSpPr>
        <p:spPr>
          <a:xfrm>
            <a:off x="849313" y="66675"/>
            <a:ext cx="24160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22" name="Google Shape;122;p13"/>
          <p:cNvCxnSpPr/>
          <p:nvPr/>
        </p:nvCxnSpPr>
        <p:spPr>
          <a:xfrm flipH="1" rot="10800000">
            <a:off x="4043772" y="393701"/>
            <a:ext cx="7776753" cy="11528"/>
          </a:xfrm>
          <a:prstGeom prst="straightConnector1">
            <a:avLst/>
          </a:prstGeom>
          <a:noFill/>
          <a:ln cap="flat" cmpd="sng" w="9525">
            <a:solidFill>
              <a:srgbClr val="445569"/>
            </a:solidFill>
            <a:prstDash val="solid"/>
            <a:miter lim="800000"/>
            <a:headEnd len="sm" w="sm" type="none"/>
            <a:tailEnd len="sm" w="sm" type="none"/>
          </a:ln>
        </p:spPr>
      </p:cxnSp>
      <p:sp>
        <p:nvSpPr>
          <p:cNvPr id="123" name="Google Shape;123;p13"/>
          <p:cNvSpPr/>
          <p:nvPr/>
        </p:nvSpPr>
        <p:spPr>
          <a:xfrm>
            <a:off x="788071" y="992955"/>
            <a:ext cx="68263"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13"/>
          <p:cNvSpPr txBox="1"/>
          <p:nvPr/>
        </p:nvSpPr>
        <p:spPr>
          <a:xfrm>
            <a:off x="982465" y="384919"/>
            <a:ext cx="385339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400">
              <a:solidFill>
                <a:srgbClr val="445569"/>
              </a:solidFill>
              <a:latin typeface="Calibri"/>
              <a:ea typeface="Calibri"/>
              <a:cs typeface="Calibri"/>
              <a:sym typeface="Calibri"/>
            </a:endParaRPr>
          </a:p>
        </p:txBody>
      </p:sp>
      <p:graphicFrame>
        <p:nvGraphicFramePr>
          <p:cNvPr id="125" name="Google Shape;125;p13"/>
          <p:cNvGraphicFramePr/>
          <p:nvPr/>
        </p:nvGraphicFramePr>
        <p:xfrm>
          <a:off x="1177917" y="1933133"/>
          <a:ext cx="3000000" cy="3000000"/>
        </p:xfrm>
        <a:graphic>
          <a:graphicData uri="http://schemas.openxmlformats.org/drawingml/2006/table">
            <a:tbl>
              <a:tblPr bandRow="1" firstRow="1">
                <a:noFill/>
                <a:tableStyleId>{FA4C3554-E3FF-498E-ADD8-2383B12B06BD}</a:tableStyleId>
              </a:tblPr>
              <a:tblGrid>
                <a:gridCol w="3552300"/>
                <a:gridCol w="5994500"/>
              </a:tblGrid>
              <a:tr h="495475">
                <a:tc>
                  <a:txBody>
                    <a:bodyPr/>
                    <a:lstStyle/>
                    <a:p>
                      <a:pPr indent="0" lvl="0" marL="0" marR="0" rtl="0" algn="ctr">
                        <a:spcBef>
                          <a:spcPts val="0"/>
                        </a:spcBef>
                        <a:spcAft>
                          <a:spcPts val="0"/>
                        </a:spcAft>
                        <a:buNone/>
                      </a:pPr>
                      <a:r>
                        <a:rPr lang="ko-KR" sz="1800" u="none" cap="none" strike="noStrike"/>
                        <a:t>구현 기능</a:t>
                      </a:r>
                      <a:endParaRPr/>
                    </a:p>
                  </a:txBody>
                  <a:tcPr marT="45725" marB="45725" marR="91450" marL="91450" anchor="ctr">
                    <a:solidFill>
                      <a:schemeClr val="dk2"/>
                    </a:solidFill>
                  </a:tcPr>
                </a:tc>
                <a:tc>
                  <a:txBody>
                    <a:bodyPr/>
                    <a:lstStyle/>
                    <a:p>
                      <a:pPr indent="0" lvl="0" marL="0" marR="0" rtl="0" algn="ctr">
                        <a:spcBef>
                          <a:spcPts val="0"/>
                        </a:spcBef>
                        <a:spcAft>
                          <a:spcPts val="0"/>
                        </a:spcAft>
                        <a:buNone/>
                      </a:pPr>
                      <a:r>
                        <a:rPr lang="ko-KR" sz="1800" u="none" cap="none" strike="noStrike"/>
                        <a:t>상세 내용</a:t>
                      </a:r>
                      <a:endParaRPr/>
                    </a:p>
                  </a:txBody>
                  <a:tcPr marT="45725" marB="45725" marR="91450" marL="91450" anchor="ctr">
                    <a:solidFill>
                      <a:schemeClr val="dk2"/>
                    </a:solidFill>
                  </a:tcPr>
                </a:tc>
              </a:tr>
              <a:tr h="997150">
                <a:tc>
                  <a:txBody>
                    <a:bodyPr/>
                    <a:lstStyle/>
                    <a:p>
                      <a:pPr indent="0" lvl="0" marL="0" marR="0" rtl="0" algn="ctr">
                        <a:spcBef>
                          <a:spcPts val="0"/>
                        </a:spcBef>
                        <a:spcAft>
                          <a:spcPts val="0"/>
                        </a:spcAft>
                        <a:buNone/>
                      </a:pPr>
                      <a:r>
                        <a:rPr b="1" lang="ko-KR" sz="2000"/>
                        <a:t>메인화면</a:t>
                      </a:r>
                      <a:endParaRPr b="1" sz="2000"/>
                    </a:p>
                  </a:txBody>
                  <a:tcPr marT="45725" marB="45725" marR="91450" marL="91450" anchor="ctr">
                    <a:lnB cap="flat" cmpd="sng" w="12700">
                      <a:solidFill>
                        <a:schemeClr val="dk2"/>
                      </a:solidFill>
                      <a:prstDash val="solid"/>
                      <a:round/>
                      <a:headEnd len="sm" w="sm" type="none"/>
                      <a:tailEnd len="sm" w="sm" type="none"/>
                    </a:lnB>
                    <a:solidFill>
                      <a:schemeClr val="lt1"/>
                    </a:solidFill>
                  </a:tcPr>
                </a:tc>
                <a:tc>
                  <a:txBody>
                    <a:bodyPr/>
                    <a:lstStyle/>
                    <a:p>
                      <a:pPr indent="-317500" lvl="0" marL="457200" marR="0" rtl="0" algn="l">
                        <a:spcBef>
                          <a:spcPts val="0"/>
                        </a:spcBef>
                        <a:spcAft>
                          <a:spcPts val="0"/>
                        </a:spcAft>
                        <a:buSzPts val="1400"/>
                        <a:buChar char="●"/>
                      </a:pPr>
                      <a:r>
                        <a:rPr lang="ko-KR"/>
                        <a:t>여행</a:t>
                      </a:r>
                      <a:r>
                        <a:rPr lang="ko-KR"/>
                        <a:t>지 이미지를 동적으로 표시</a:t>
                      </a:r>
                      <a:endParaRPr/>
                    </a:p>
                    <a:p>
                      <a:pPr indent="-317500" lvl="0" marL="457200" marR="0" rtl="0" algn="l">
                        <a:spcBef>
                          <a:spcPts val="0"/>
                        </a:spcBef>
                        <a:spcAft>
                          <a:spcPts val="0"/>
                        </a:spcAft>
                        <a:buSzPts val="1400"/>
                        <a:buChar char="●"/>
                      </a:pPr>
                      <a:r>
                        <a:rPr lang="ko-KR"/>
                        <a:t>테마별로 여행 선택지를 탭창으로 제공</a:t>
                      </a:r>
                      <a:endParaRPr/>
                    </a:p>
                    <a:p>
                      <a:pPr indent="-317500" lvl="0" marL="457200" marR="0" rtl="0" algn="l">
                        <a:spcBef>
                          <a:spcPts val="0"/>
                        </a:spcBef>
                        <a:spcAft>
                          <a:spcPts val="0"/>
                        </a:spcAft>
                        <a:buSzPts val="1400"/>
                        <a:buChar char="●"/>
                      </a:pPr>
                      <a:r>
                        <a:rPr lang="ko-KR"/>
                        <a:t>하단에 기사로 바로 넘어갈 수 있는 여행이슈 참고 가능</a:t>
                      </a:r>
                      <a:endParaRPr/>
                    </a:p>
                  </a:txBody>
                  <a:tcPr marT="45725" marB="45725" marR="91450" marL="91450" anchor="ctr">
                    <a:lnB cap="flat" cmpd="sng" w="12700">
                      <a:solidFill>
                        <a:schemeClr val="dk2"/>
                      </a:solidFill>
                      <a:prstDash val="solid"/>
                      <a:round/>
                      <a:headEnd len="sm" w="sm" type="none"/>
                      <a:tailEnd len="sm" w="sm" type="none"/>
                    </a:lnB>
                    <a:solidFill>
                      <a:schemeClr val="lt1"/>
                    </a:solidFill>
                  </a:tcPr>
                </a:tc>
              </a:tr>
              <a:tr h="997150">
                <a:tc>
                  <a:txBody>
                    <a:bodyPr/>
                    <a:lstStyle/>
                    <a:p>
                      <a:pPr indent="0" lvl="0" marL="0" marR="0" rtl="0" algn="ctr">
                        <a:spcBef>
                          <a:spcPts val="0"/>
                        </a:spcBef>
                        <a:spcAft>
                          <a:spcPts val="0"/>
                        </a:spcAft>
                        <a:buNone/>
                      </a:pPr>
                      <a:r>
                        <a:rPr b="1" lang="ko-KR" sz="2000"/>
                        <a:t>회원가입</a:t>
                      </a:r>
                      <a:endParaRPr b="1" sz="2000"/>
                    </a:p>
                  </a:txBody>
                  <a:tcPr marT="45725" marB="45725" marR="91450" marL="91450" anchor="ct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317500" lvl="0" marL="457200" marR="0" rtl="0" algn="l">
                        <a:spcBef>
                          <a:spcPts val="0"/>
                        </a:spcBef>
                        <a:spcAft>
                          <a:spcPts val="0"/>
                        </a:spcAft>
                        <a:buSzPts val="1400"/>
                        <a:buChar char="●"/>
                      </a:pPr>
                      <a:r>
                        <a:rPr lang="ko-KR"/>
                        <a:t>회원가입 시 만 14세를 기준으로 미만일 시 부모님의 동의여부와 정보</a:t>
                      </a:r>
                      <a:r>
                        <a:rPr lang="ko-KR"/>
                        <a:t>를 </a:t>
                      </a:r>
                      <a:r>
                        <a:rPr lang="ko-KR"/>
                        <a:t>바탕으로 가입 가능 </a:t>
                      </a:r>
                      <a:endParaRPr/>
                    </a:p>
                    <a:p>
                      <a:pPr indent="-317500" lvl="0" marL="457200" marR="0" rtl="0" algn="l">
                        <a:spcBef>
                          <a:spcPts val="0"/>
                        </a:spcBef>
                        <a:spcAft>
                          <a:spcPts val="0"/>
                        </a:spcAft>
                        <a:buSzPts val="1400"/>
                        <a:buChar char="●"/>
                      </a:pPr>
                      <a:r>
                        <a:rPr lang="ko-KR"/>
                        <a:t>우편번호를 조회할 수 있도록 하여 상세한 주소등록까지 가능</a:t>
                      </a:r>
                      <a:endParaRPr/>
                    </a:p>
                  </a:txBody>
                  <a:tcPr marT="45725" marB="45725" marR="91450" marL="91450" anchor="ct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r>
              <a:tr h="997150">
                <a:tc>
                  <a:txBody>
                    <a:bodyPr/>
                    <a:lstStyle/>
                    <a:p>
                      <a:pPr indent="0" lvl="0" marL="0" marR="0" rtl="0" algn="ctr">
                        <a:spcBef>
                          <a:spcPts val="0"/>
                        </a:spcBef>
                        <a:spcAft>
                          <a:spcPts val="0"/>
                        </a:spcAft>
                        <a:buNone/>
                      </a:pPr>
                      <a:r>
                        <a:rPr b="1" lang="ko-KR" sz="2000"/>
                        <a:t>여행</a:t>
                      </a:r>
                      <a:r>
                        <a:rPr b="1" lang="ko-KR" sz="2000"/>
                        <a:t>지 정보</a:t>
                      </a:r>
                      <a:endParaRPr b="1" sz="2000"/>
                    </a:p>
                  </a:txBody>
                  <a:tcPr marT="45725" marB="45725" marR="91450" marL="91450" anchor="ct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317500" lvl="0" marL="457200" marR="0" rtl="0" algn="l">
                        <a:spcBef>
                          <a:spcPts val="0"/>
                        </a:spcBef>
                        <a:spcAft>
                          <a:spcPts val="0"/>
                        </a:spcAft>
                        <a:buSzPts val="1400"/>
                        <a:buChar char="●"/>
                      </a:pPr>
                      <a:r>
                        <a:rPr lang="ko-KR"/>
                        <a:t>여행자가 원하는 여행 테마를 바탕으로 여행지를 추천해줌</a:t>
                      </a:r>
                      <a:endParaRPr/>
                    </a:p>
                    <a:p>
                      <a:pPr indent="-317500" lvl="0" marL="457200" marR="0" rtl="0" algn="l">
                        <a:spcBef>
                          <a:spcPts val="0"/>
                        </a:spcBef>
                        <a:spcAft>
                          <a:spcPts val="0"/>
                        </a:spcAft>
                        <a:buSzPts val="1400"/>
                        <a:buChar char="●"/>
                      </a:pPr>
                      <a:r>
                        <a:rPr lang="ko-KR"/>
                        <a:t>선택한 테마에서도 선호하는 지역을 선택할 수 있음 </a:t>
                      </a:r>
                      <a:endParaRPr/>
                    </a:p>
                    <a:p>
                      <a:pPr indent="-317500" lvl="0" marL="457200" marR="0" rtl="0" algn="l">
                        <a:spcBef>
                          <a:spcPts val="0"/>
                        </a:spcBef>
                        <a:spcAft>
                          <a:spcPts val="0"/>
                        </a:spcAft>
                        <a:buSzPts val="1400"/>
                        <a:buChar char="●"/>
                      </a:pPr>
                      <a:r>
                        <a:rPr lang="ko-KR"/>
                        <a:t>구체적인 설명뿐만 아니라 시각적 자료도 포함</a:t>
                      </a:r>
                      <a:endParaRPr/>
                    </a:p>
                  </a:txBody>
                  <a:tcPr marT="45725" marB="45725" marR="91450" marL="91450" anchor="ct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r>
              <a:tr h="997150">
                <a:tc>
                  <a:txBody>
                    <a:bodyPr/>
                    <a:lstStyle/>
                    <a:p>
                      <a:pPr indent="0" lvl="0" marL="0" marR="0" rtl="0" algn="ctr">
                        <a:spcBef>
                          <a:spcPts val="0"/>
                        </a:spcBef>
                        <a:spcAft>
                          <a:spcPts val="0"/>
                        </a:spcAft>
                        <a:buNone/>
                      </a:pPr>
                      <a:r>
                        <a:rPr b="1" lang="ko-KR" sz="2000"/>
                        <a:t>관</a:t>
                      </a:r>
                      <a:r>
                        <a:rPr b="1" lang="ko-KR" sz="2000"/>
                        <a:t>련 </a:t>
                      </a:r>
                      <a:r>
                        <a:rPr b="1" lang="ko-KR" sz="2000"/>
                        <a:t>여행지 맛집</a:t>
                      </a:r>
                      <a:endParaRPr b="1" sz="2000"/>
                    </a:p>
                  </a:txBody>
                  <a:tcPr marT="45725" marB="45725" marR="91450" marL="91450" anchor="ctr">
                    <a:lnT cap="flat" cmpd="sng" w="12700">
                      <a:solidFill>
                        <a:schemeClr val="dk2"/>
                      </a:solidFill>
                      <a:prstDash val="solid"/>
                      <a:round/>
                      <a:headEnd len="sm" w="sm" type="none"/>
                      <a:tailEnd len="sm" w="sm" type="none"/>
                    </a:lnT>
                    <a:solidFill>
                      <a:schemeClr val="lt1"/>
                    </a:solidFill>
                  </a:tcPr>
                </a:tc>
                <a:tc>
                  <a:txBody>
                    <a:bodyPr/>
                    <a:lstStyle/>
                    <a:p>
                      <a:pPr indent="-317500" lvl="0" marL="457200" marR="0" rtl="0" algn="l">
                        <a:spcBef>
                          <a:spcPts val="0"/>
                        </a:spcBef>
                        <a:spcAft>
                          <a:spcPts val="0"/>
                        </a:spcAft>
                        <a:buSzPts val="1400"/>
                        <a:buChar char="●"/>
                      </a:pPr>
                      <a:r>
                        <a:rPr lang="ko-KR"/>
                        <a:t>낯선 여행지 속에서 유명한 식당과 카페를 추천해줌</a:t>
                      </a:r>
                      <a:endParaRPr/>
                    </a:p>
                    <a:p>
                      <a:pPr indent="-317500" lvl="0" marL="457200" rtl="0" algn="l">
                        <a:spcBef>
                          <a:spcPts val="0"/>
                        </a:spcBef>
                        <a:spcAft>
                          <a:spcPts val="0"/>
                        </a:spcAft>
                        <a:buSzPts val="1400"/>
                        <a:buChar char="●"/>
                      </a:pPr>
                      <a:r>
                        <a:rPr lang="ko-KR"/>
                        <a:t>여행지 정보 탭에서 바로 넘어갈 수 있도록 설정하여 손쉽게 접근가능</a:t>
                      </a:r>
                      <a:endParaRPr/>
                    </a:p>
                  </a:txBody>
                  <a:tcPr marT="45725" marB="45725" marR="91450" marL="91450" anchor="ctr">
                    <a:lnT cap="flat" cmpd="sng" w="12700">
                      <a:solidFill>
                        <a:schemeClr val="dk2"/>
                      </a:solidFill>
                      <a:prstDash val="solid"/>
                      <a:round/>
                      <a:headEnd len="sm" w="sm" type="none"/>
                      <a:tailEnd len="sm" w="sm" type="none"/>
                    </a:lnT>
                    <a:solidFill>
                      <a:schemeClr val="lt1"/>
                    </a:solidFill>
                  </a:tcPr>
                </a:tc>
              </a:tr>
            </a:tbl>
          </a:graphicData>
        </a:graphic>
      </p:graphicFrame>
      <p:sp>
        <p:nvSpPr>
          <p:cNvPr id="126" name="Google Shape;126;p13"/>
          <p:cNvSpPr txBox="1"/>
          <p:nvPr/>
        </p:nvSpPr>
        <p:spPr>
          <a:xfrm>
            <a:off x="1177913" y="999850"/>
            <a:ext cx="33615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ko-KR" sz="2000">
                <a:solidFill>
                  <a:srgbClr val="445569"/>
                </a:solidFill>
                <a:latin typeface="Calibri"/>
                <a:ea typeface="Calibri"/>
                <a:cs typeface="Calibri"/>
                <a:sym typeface="Calibri"/>
              </a:rPr>
              <a:t>사용자</a:t>
            </a:r>
            <a:endParaRPr b="1"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22</Pages>
  <Paragraphs>0</Paragraphs>
  <Words>0</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cp:lastModifiedBy>준영 서</cp:lastModifiedBy>
  <cp:version>9.104.165.50235</cp:version>
</cp:coreProperties>
</file>